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tif" ContentType="image/t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3004800" cy="9753600"/>
  <p:notesSz cx="6858000" cy="9144000"/>
  <p:defaultTextStyle>
    <a:lvl1pPr algn="ctr" defTabSz="584200">
      <a:defRPr sz="3600">
        <a:latin typeface="+mn-lt"/>
        <a:ea typeface="+mn-ea"/>
        <a:cs typeface="+mn-cs"/>
        <a:sym typeface="Helvetica Light"/>
      </a:defRPr>
    </a:lvl1pPr>
    <a:lvl2pPr indent="228600" algn="ctr" defTabSz="584200">
      <a:defRPr sz="3600">
        <a:latin typeface="+mn-lt"/>
        <a:ea typeface="+mn-ea"/>
        <a:cs typeface="+mn-cs"/>
        <a:sym typeface="Helvetica Light"/>
      </a:defRPr>
    </a:lvl2pPr>
    <a:lvl3pPr indent="457200" algn="ctr" defTabSz="584200">
      <a:defRPr sz="3600">
        <a:latin typeface="+mn-lt"/>
        <a:ea typeface="+mn-ea"/>
        <a:cs typeface="+mn-cs"/>
        <a:sym typeface="Helvetica Light"/>
      </a:defRPr>
    </a:lvl3pPr>
    <a:lvl4pPr indent="685800" algn="ctr" defTabSz="584200">
      <a:defRPr sz="3600">
        <a:latin typeface="+mn-lt"/>
        <a:ea typeface="+mn-ea"/>
        <a:cs typeface="+mn-cs"/>
        <a:sym typeface="Helvetica Light"/>
      </a:defRPr>
    </a:lvl4pPr>
    <a:lvl5pPr indent="914400" algn="ctr" defTabSz="584200">
      <a:defRPr sz="3600">
        <a:latin typeface="+mn-lt"/>
        <a:ea typeface="+mn-ea"/>
        <a:cs typeface="+mn-cs"/>
        <a:sym typeface="Helvetica Light"/>
      </a:defRPr>
    </a:lvl5pPr>
    <a:lvl6pPr indent="1143000" algn="ctr" defTabSz="584200">
      <a:defRPr sz="3600">
        <a:latin typeface="+mn-lt"/>
        <a:ea typeface="+mn-ea"/>
        <a:cs typeface="+mn-cs"/>
        <a:sym typeface="Helvetica Light"/>
      </a:defRPr>
    </a:lvl6pPr>
    <a:lvl7pPr indent="1371600" algn="ctr" defTabSz="584200">
      <a:defRPr sz="3600">
        <a:latin typeface="+mn-lt"/>
        <a:ea typeface="+mn-ea"/>
        <a:cs typeface="+mn-cs"/>
        <a:sym typeface="Helvetica Light"/>
      </a:defRPr>
    </a:lvl7pPr>
    <a:lvl8pPr indent="1600200" algn="ctr" defTabSz="584200">
      <a:defRPr sz="3600">
        <a:latin typeface="+mn-lt"/>
        <a:ea typeface="+mn-ea"/>
        <a:cs typeface="+mn-cs"/>
        <a:sym typeface="Helvetica Light"/>
      </a:defRPr>
    </a:lvl8pPr>
    <a:lvl9pPr indent="1828800" algn="ctr" defTabSz="584200">
      <a:defRPr sz="3600">
        <a:latin typeface="+mn-lt"/>
        <a:ea typeface="+mn-ea"/>
        <a:cs typeface="+mn-cs"/>
        <a:sym typeface="Helvetica Light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6" y="-112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9902702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1pPr>
    <a:lvl2pPr indent="228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2pPr>
    <a:lvl3pPr indent="457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3pPr>
    <a:lvl4pPr indent="685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4pPr>
    <a:lvl5pPr indent="9144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5pPr>
    <a:lvl6pPr indent="11430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6pPr>
    <a:lvl7pPr indent="13716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7pPr>
    <a:lvl8pPr indent="16002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8pPr>
    <a:lvl9pPr indent="1828800" defTabSz="457200">
      <a:lnSpc>
        <a:spcPct val="125000"/>
      </a:lnSpc>
      <a:defRPr sz="2400">
        <a:latin typeface="Avenir Roman"/>
        <a:ea typeface="Avenir Roman"/>
        <a:cs typeface="Avenir Roman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 lvl="0">
              <a:defRPr sz="1800"/>
            </a:pPr>
            <a:r>
              <a:rPr sz="6000"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 lvl="0">
              <a:defRPr sz="1800"/>
            </a:pPr>
            <a:r>
              <a:rPr sz="3200"/>
              <a:t>Body Level One</a:t>
            </a:r>
          </a:p>
          <a:p>
            <a:pPr lvl="1">
              <a:defRPr sz="1800"/>
            </a:pPr>
            <a:r>
              <a:rPr sz="3200"/>
              <a:t>Body Level Two</a:t>
            </a:r>
          </a:p>
          <a:p>
            <a:pPr lvl="2">
              <a:defRPr sz="1800"/>
            </a:pPr>
            <a:r>
              <a:rPr sz="3200"/>
              <a:t>Body Level Three</a:t>
            </a:r>
          </a:p>
          <a:p>
            <a:pPr lvl="3">
              <a:defRPr sz="1800"/>
            </a:pPr>
            <a:r>
              <a:rPr sz="3200"/>
              <a:t>Body Level Four</a:t>
            </a:r>
          </a:p>
          <a:p>
            <a:pPr lvl="4">
              <a:defRPr sz="1800"/>
            </a:pPr>
            <a:r>
              <a:rPr sz="32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 lvl="0">
              <a:defRPr sz="1800"/>
            </a:pPr>
            <a:r>
              <a:rPr sz="2800"/>
              <a:t>Body Level One</a:t>
            </a:r>
          </a:p>
          <a:p>
            <a:pPr lvl="1">
              <a:defRPr sz="1800"/>
            </a:pPr>
            <a:r>
              <a:rPr sz="2800"/>
              <a:t>Body Level Two</a:t>
            </a:r>
          </a:p>
          <a:p>
            <a:pPr lvl="2">
              <a:defRPr sz="1800"/>
            </a:pPr>
            <a:r>
              <a:rPr sz="2800"/>
              <a:t>Body Level Three</a:t>
            </a:r>
          </a:p>
          <a:p>
            <a:pPr lvl="3">
              <a:defRPr sz="1800"/>
            </a:pPr>
            <a:r>
              <a:rPr sz="2800"/>
              <a:t>Body Level Four</a:t>
            </a:r>
          </a:p>
          <a:p>
            <a:pPr lvl="4">
              <a:defRPr sz="1800"/>
            </a:pPr>
            <a:r>
              <a:rPr sz="28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8000"/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600"/>
              <a:t>Body Level One</a:t>
            </a:r>
          </a:p>
          <a:p>
            <a:pPr lvl="1">
              <a:defRPr sz="1800"/>
            </a:pPr>
            <a:r>
              <a:rPr sz="3600"/>
              <a:t>Body Level Two</a:t>
            </a:r>
          </a:p>
          <a:p>
            <a:pPr lvl="2">
              <a:defRPr sz="1800"/>
            </a:pPr>
            <a:r>
              <a:rPr sz="3600"/>
              <a:t>Body Level Three</a:t>
            </a:r>
          </a:p>
          <a:p>
            <a:pPr lvl="3">
              <a:defRPr sz="1800"/>
            </a:pPr>
            <a:r>
              <a:rPr sz="3600"/>
              <a:t>Body Level Four</a:t>
            </a:r>
          </a:p>
          <a:p>
            <a:pPr lvl="4">
              <a:defRPr sz="1800"/>
            </a:pPr>
            <a:r>
              <a:rPr sz="3600"/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xmlns:p14="http://schemas.microsoft.com/office/powerpoint/2010/main" spd="med"/>
  <p:txStyles>
    <p:titleStyle>
      <a:lvl1pPr algn="ctr" defTabSz="584200">
        <a:defRPr sz="8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8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8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8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8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8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8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8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8000">
          <a:latin typeface="+mn-lt"/>
          <a:ea typeface="+mn-ea"/>
          <a:cs typeface="+mn-cs"/>
          <a:sym typeface="Helvetica Light"/>
        </a:defRPr>
      </a:lvl9pPr>
    </p:titleStyle>
    <p:bodyStyle>
      <a:lvl1pPr marL="444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1pPr>
      <a:lvl2pPr marL="889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2pPr>
      <a:lvl3pPr marL="1333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3pPr>
      <a:lvl4pPr marL="1778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4pPr>
      <a:lvl5pPr marL="2222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5pPr>
      <a:lvl6pPr marL="2667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6pPr>
      <a:lvl7pPr marL="3111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7pPr>
      <a:lvl8pPr marL="35560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8pPr>
      <a:lvl9pPr marL="4000500" indent="-444500" defTabSz="584200">
        <a:spcBef>
          <a:spcPts val="4200"/>
        </a:spcBef>
        <a:buSzPct val="75000"/>
        <a:buChar char="•"/>
        <a:defRPr sz="3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.ti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514095">
              <a:defRPr sz="1800"/>
            </a:pPr>
            <a:r>
              <a:rPr sz="7040"/>
              <a:t>Reform Proposals</a:t>
            </a:r>
          </a:p>
          <a:p>
            <a:pPr lvl="0" defTabSz="514095">
              <a:defRPr sz="1800"/>
            </a:pPr>
            <a:r>
              <a:rPr sz="7040"/>
              <a:t>and</a:t>
            </a:r>
          </a:p>
          <a:p>
            <a:pPr lvl="0" defTabSz="514095">
              <a:defRPr sz="1800"/>
            </a:pPr>
            <a:r>
              <a:rPr sz="7040"/>
              <a:t>Korean Cultural Identity</a:t>
            </a:r>
          </a:p>
        </p:txBody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200"/>
              <a:t>September 23, 2014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Social and economic change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decline in slavery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average size of farms declines, use of wet fields grows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fixed-fee rentals replaces sharecropping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no. of “yangban” grows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use of cash, and no. of periodic markets, increases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increase in commercial crops 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Does this mean a shift toward capitalism? No. There are no signs of “sprouts of capitalism.” (What is capitalism?)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Defining Capitalism</a:t>
            </a:r>
          </a:p>
        </p:txBody>
      </p:sp>
      <p:sp>
        <p:nvSpPr>
          <p:cNvPr id="63" name="Shape 6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76279" lvl="0" indent="-276279" defTabSz="426466">
              <a:spcBef>
                <a:spcPts val="3000"/>
              </a:spcBef>
              <a:buSzPct val="125000"/>
              <a:defRPr sz="1800"/>
            </a:pPr>
            <a:r>
              <a:rPr sz="2628"/>
              <a:t>capitalism is more than just commercial activity. It is a specific form of economic organization in which </a:t>
            </a:r>
          </a:p>
          <a:p>
            <a:pPr marL="276279" lvl="0" indent="-276279" defTabSz="426466">
              <a:spcBef>
                <a:spcPts val="3000"/>
              </a:spcBef>
              <a:buSzPct val="125000"/>
              <a:defRPr sz="1800"/>
            </a:pPr>
            <a:r>
              <a:rPr sz="2628"/>
              <a:t>a) the link between ownership of the means of production, and the use of those means to produce is severed. </a:t>
            </a:r>
          </a:p>
          <a:p>
            <a:pPr marL="276279" lvl="0" indent="-276279" defTabSz="426466">
              <a:spcBef>
                <a:spcPts val="3000"/>
              </a:spcBef>
              <a:buSzPct val="125000"/>
              <a:defRPr sz="1800"/>
            </a:pPr>
            <a:r>
              <a:rPr sz="2628"/>
              <a:t>b) the link between production of goods and ownership of the goods produced is severed. </a:t>
            </a:r>
          </a:p>
          <a:p>
            <a:pPr marL="276279" lvl="0" indent="-276279" defTabSz="426466">
              <a:spcBef>
                <a:spcPts val="3000"/>
              </a:spcBef>
              <a:buSzPct val="125000"/>
              <a:defRPr sz="1800"/>
            </a:pPr>
            <a:r>
              <a:rPr sz="2628"/>
              <a:t>Also, capitalism requires institutions that facilitate the accumulation and investment of capital. </a:t>
            </a:r>
          </a:p>
          <a:p>
            <a:pPr marL="276279" lvl="0" indent="-276279" defTabSz="426466">
              <a:spcBef>
                <a:spcPts val="3000"/>
              </a:spcBef>
              <a:buSzPct val="125000"/>
              <a:defRPr sz="1800"/>
            </a:pPr>
            <a:r>
              <a:rPr sz="2628"/>
              <a:t>Korea had none of those identifying characteristics of capitalism to any significant degree.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Changes in tax laws</a:t>
            </a:r>
          </a:p>
        </p:txBody>
      </p:sp>
      <p:sp>
        <p:nvSpPr>
          <p:cNvPr id="66" name="Shape 6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Three kinds of taxes: land taxes, military taxes, and tribute taxes. (Plus the corvée tax, also known as the labour tax) 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The tribute replacement tax (2nd half of the 17th century) transformed the traditional tribute tax, stimulating more commercial activity .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In 1750 the equal service law equalized the military tax burden, even extending it to some sons of  yangban fathers.</a:t>
            </a:r>
          </a:p>
          <a:p>
            <a:pPr marL="306557" lvl="0" indent="-306557" defTabSz="473201">
              <a:spcBef>
                <a:spcPts val="3400"/>
              </a:spcBef>
              <a:buSzPct val="125000"/>
              <a:defRPr sz="1800"/>
            </a:pPr>
            <a:r>
              <a:rPr sz="2916"/>
              <a:t>Also, the matrilineal inheritance of slave status was finally settled in the 18th century, slowing the growth of the slave population and giving male slaves a way to gain freedom for their children.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 defTabSz="490727">
              <a:defRPr sz="1800"/>
            </a:pPr>
            <a:r>
              <a:rPr sz="6719"/>
              <a:t>Chapter 22: </a:t>
            </a:r>
          </a:p>
          <a:p>
            <a:pPr lvl="0" defTabSz="490727">
              <a:defRPr sz="1800"/>
            </a:pPr>
            <a:r>
              <a:rPr sz="6719"/>
              <a:t>Reform Proposals</a:t>
            </a:r>
          </a:p>
        </p:txBody>
      </p:sp>
      <p:sp>
        <p:nvSpPr>
          <p:cNvPr id="69" name="Shape 6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>
            <a:normAutofit lnSpcReduction="10000"/>
          </a:bodyPr>
          <a:lstStyle/>
          <a:p>
            <a:pPr marL="370896" lvl="0" indent="-370896" defTabSz="572516">
              <a:spcBef>
                <a:spcPts val="4100"/>
              </a:spcBef>
              <a:buSzPct val="125000"/>
              <a:defRPr sz="1800"/>
            </a:pPr>
            <a:r>
              <a:rPr sz="3528">
                <a:solidFill>
                  <a:srgbClr val="030302"/>
                </a:solidFill>
                <a:latin typeface="Arial"/>
                <a:ea typeface="Arial"/>
                <a:cs typeface="Arial"/>
                <a:sym typeface="Arial"/>
              </a:rPr>
              <a:t>The School of Institutional Reform-- a focus on land distribution.</a:t>
            </a:r>
          </a:p>
          <a:p>
            <a:pPr marL="370896" lvl="0" indent="-370896" defTabSz="572516">
              <a:spcBef>
                <a:spcPts val="4100"/>
              </a:spcBef>
              <a:buSzPct val="125000"/>
              <a:defRPr sz="1800"/>
            </a:pPr>
            <a:r>
              <a:rPr sz="3528">
                <a:solidFill>
                  <a:srgbClr val="030302"/>
                </a:solidFill>
                <a:latin typeface="Arial"/>
                <a:ea typeface="Arial"/>
                <a:cs typeface="Arial"/>
                <a:sym typeface="Arial"/>
              </a:rPr>
              <a:t>What was the well-field system? </a:t>
            </a:r>
          </a:p>
          <a:p>
            <a:pPr marL="370896" lvl="0" indent="-370896" defTabSz="572516">
              <a:spcBef>
                <a:spcPts val="4100"/>
              </a:spcBef>
              <a:buSzPct val="125000"/>
              <a:defRPr sz="1800"/>
            </a:pPr>
            <a:r>
              <a:rPr sz="3528">
                <a:solidFill>
                  <a:srgbClr val="030302"/>
                </a:solidFill>
                <a:latin typeface="Arial"/>
                <a:ea typeface="Arial"/>
                <a:cs typeface="Arial"/>
                <a:sym typeface="Arial"/>
              </a:rPr>
              <a:t>What was Yu Hyŏngwŏn’s solution to land distribution inequality? </a:t>
            </a:r>
          </a:p>
          <a:p>
            <a:pPr marL="370896" lvl="0" indent="-370896" defTabSz="572516">
              <a:spcBef>
                <a:spcPts val="4100"/>
              </a:spcBef>
              <a:buSzPct val="125000"/>
              <a:defRPr sz="1800"/>
            </a:pPr>
            <a:r>
              <a:rPr sz="3528">
                <a:solidFill>
                  <a:srgbClr val="030302"/>
                </a:solidFill>
                <a:latin typeface="Arial"/>
                <a:ea typeface="Arial"/>
                <a:cs typeface="Arial"/>
                <a:sym typeface="Arial"/>
              </a:rPr>
              <a:t>Did Yi Ik and Tasan agree with him? </a:t>
            </a:r>
          </a:p>
          <a:p>
            <a:pPr marL="370896" lvl="0" indent="-370896" defTabSz="572516">
              <a:spcBef>
                <a:spcPts val="4100"/>
              </a:spcBef>
              <a:buSzPct val="125000"/>
              <a:defRPr sz="1800"/>
            </a:pPr>
            <a:r>
              <a:rPr sz="3528">
                <a:solidFill>
                  <a:srgbClr val="030302"/>
                </a:solidFill>
                <a:latin typeface="Arial"/>
                <a:ea typeface="Arial"/>
                <a:cs typeface="Arial"/>
                <a:sym typeface="Arial"/>
              </a:rPr>
              <a:t>Tasan later put forward a less radical proposal for addressing the land problem.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/>
            </a:lvl1pPr>
          </a:lstStyle>
          <a:p>
            <a:pPr lvl="0">
              <a:defRPr sz="1800"/>
            </a:pPr>
            <a:r>
              <a:rPr sz="6960"/>
              <a:t>Commerce and Technology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78465" lvl="0" indent="-378465">
              <a:buSzPct val="125000"/>
              <a:defRPr sz="1800"/>
            </a:pPr>
            <a:r>
              <a:rPr sz="3600"/>
              <a:t>What did Korean Confucians think about encouraging the use of cash (instead of bolts of cloth and bags of rice)?</a:t>
            </a:r>
          </a:p>
          <a:p>
            <a:pPr marL="378465" lvl="0" indent="-378465">
              <a:buSzPct val="125000"/>
              <a:defRPr sz="1800"/>
            </a:pPr>
            <a:r>
              <a:rPr sz="3600"/>
              <a:t> Was Yi Ik in favour of the latest advances in agricultural technology? What was his reason? </a:t>
            </a:r>
          </a:p>
          <a:p>
            <a:pPr marL="378465" lvl="0" indent="-378465">
              <a:buSzPct val="125000"/>
              <a:defRPr sz="1800"/>
            </a:pPr>
            <a:r>
              <a:rPr sz="3600"/>
              <a:t>Did Pak Chega share Yi Ik’s distaste for innovation and commerce?</a:t>
            </a:r>
          </a:p>
          <a:p>
            <a:pPr marL="378465" lvl="0" indent="-378465">
              <a:buSzPct val="125000"/>
              <a:defRPr sz="1800"/>
            </a:pPr>
            <a:r>
              <a:rPr sz="3600"/>
              <a:t>What was Tasan’s attitude toward technology?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Discovering Korea</a:t>
            </a:r>
          </a:p>
        </p:txBody>
      </p:sp>
      <p:sp>
        <p:nvSpPr>
          <p:cNvPr id="75" name="Shape 7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A new turn toward greater interest in things Korean:</a:t>
            </a:r>
          </a:p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Painters: Chŏng Sŏn, Kim Hongdo, and Shin Yunbok. </a:t>
            </a:r>
          </a:p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Korean-language poetry:  Sijo</a:t>
            </a:r>
          </a:p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Fiction with a Korean setting: Hong Kildong chŏn</a:t>
            </a:r>
          </a:p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New forms of Korean entertainment: P’ansori and mask dance-drama</a:t>
            </a:r>
          </a:p>
          <a:p>
            <a:pPr marL="422275" lvl="0" indent="-422275" defTabSz="554990">
              <a:spcBef>
                <a:spcPts val="3900"/>
              </a:spcBef>
              <a:defRPr sz="1800"/>
            </a:pPr>
            <a:r>
              <a:rPr sz="3420"/>
              <a:t>And a new interest in Korean history.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 sijo of drink</a:t>
            </a:r>
          </a:p>
        </p:txBody>
      </p:sp>
      <p:sp>
        <p:nvSpPr>
          <p:cNvPr id="78" name="Shape 7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82776" lvl="0" indent="-482776" defTabSz="496570">
              <a:spcBef>
                <a:spcPts val="3500"/>
              </a:spcBef>
              <a:defRPr sz="1800"/>
            </a:pPr>
            <a:r>
              <a:rPr sz="3910">
                <a:latin typeface="Times New Roman"/>
                <a:ea typeface="Times New Roman"/>
                <a:cs typeface="Times New Roman"/>
                <a:sym typeface="Times New Roman"/>
              </a:rPr>
              <a:t>        Yesterday I was dead drunk</a:t>
            </a: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r>
              <a:rPr sz="3910">
                <a:latin typeface="Times New Roman"/>
                <a:ea typeface="Times New Roman"/>
                <a:cs typeface="Times New Roman"/>
                <a:sym typeface="Times New Roman"/>
              </a:rPr>
              <a:t>				   and today it’s wine again.</a:t>
            </a: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endParaRPr sz="39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r>
              <a:rPr sz="3910">
                <a:latin typeface="Times New Roman"/>
                <a:ea typeface="Times New Roman"/>
                <a:cs typeface="Times New Roman"/>
                <a:sym typeface="Times New Roman"/>
              </a:rPr>
              <a:t> 			Was I sober the day before yesterday?</a:t>
            </a: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r>
              <a:rPr sz="3910">
                <a:latin typeface="Times New Roman"/>
                <a:ea typeface="Times New Roman"/>
                <a:cs typeface="Times New Roman"/>
                <a:sym typeface="Times New Roman"/>
              </a:rPr>
              <a:t>				  The day before that I cannot recall.</a:t>
            </a: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endParaRPr sz="391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r>
              <a:rPr sz="3910">
                <a:latin typeface="Times New Roman"/>
                <a:ea typeface="Times New Roman"/>
                <a:cs typeface="Times New Roman"/>
                <a:sym typeface="Times New Roman"/>
              </a:rPr>
              <a:t>			Tomorrow I have asked a friend to West Lake;</a:t>
            </a:r>
          </a:p>
          <a:p>
            <a:pPr marL="0" lvl="0" indent="0" defTabSz="497433">
              <a:spcBef>
                <a:spcPts val="500"/>
              </a:spcBef>
              <a:buSzTx/>
              <a:buNone/>
              <a:defRPr sz="1800"/>
            </a:pPr>
            <a:r>
              <a:rPr sz="3910">
                <a:latin typeface="Times New Roman"/>
                <a:ea typeface="Times New Roman"/>
                <a:cs typeface="Times New Roman"/>
                <a:sym typeface="Times New Roman"/>
              </a:rPr>
              <a:t>				  Shall I be sober, perhaps?</a:t>
            </a:r>
            <a:endParaRPr sz="3910">
              <a:latin typeface="Helvetica"/>
              <a:ea typeface="Helvetica"/>
              <a:cs typeface="Helvetica"/>
              <a:sym typeface="Helvetica"/>
            </a:endParaRP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A Sijo of love</a:t>
            </a:r>
          </a:p>
        </p:txBody>
      </p:sp>
      <p:sp>
        <p:nvSpPr>
          <p:cNvPr id="81" name="Shape 8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567972" lvl="0" indent="-567972">
              <a:defRPr sz="1800"/>
            </a:pPr>
            <a:r>
              <a:rPr sz="4600" i="1">
                <a:latin typeface="Helvetica"/>
                <a:ea typeface="Helvetica"/>
                <a:cs typeface="Helvetica"/>
                <a:sym typeface="Helvetica"/>
              </a:rPr>
              <a:t>I will break the back of this long, midwinter night,</a:t>
            </a:r>
            <a:endParaRPr sz="4600"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defTabSz="585216">
              <a:spcBef>
                <a:spcPts val="0"/>
              </a:spcBef>
              <a:buSzTx/>
              <a:buNone/>
              <a:defRPr sz="1800"/>
            </a:pPr>
            <a:r>
              <a:rPr sz="4600" i="1">
                <a:latin typeface="Helvetica"/>
                <a:ea typeface="Helvetica"/>
                <a:cs typeface="Helvetica"/>
                <a:sym typeface="Helvetica"/>
              </a:rPr>
              <a:t>			Folding it double, cold beneath my spring quilt,</a:t>
            </a:r>
          </a:p>
          <a:p>
            <a:pPr marL="0" lvl="0" indent="0" defTabSz="585216">
              <a:spcBef>
                <a:spcPts val="0"/>
              </a:spcBef>
              <a:buSzTx/>
              <a:buNone/>
              <a:defRPr sz="1800"/>
            </a:pPr>
            <a:endParaRPr sz="4600">
              <a:latin typeface="Helvetica"/>
              <a:ea typeface="Helvetica"/>
              <a:cs typeface="Helvetica"/>
              <a:sym typeface="Helvetica"/>
            </a:endParaRPr>
          </a:p>
          <a:p>
            <a:pPr marL="0" lvl="0" indent="0" defTabSz="585216">
              <a:spcBef>
                <a:spcPts val="0"/>
              </a:spcBef>
              <a:buSzTx/>
              <a:buNone/>
              <a:defRPr sz="1800"/>
            </a:pPr>
            <a:r>
              <a:rPr sz="4600">
                <a:latin typeface="Helvetica"/>
                <a:ea typeface="Helvetica"/>
                <a:cs typeface="Helvetica"/>
                <a:sym typeface="Helvetica"/>
              </a:rPr>
              <a:t>			</a:t>
            </a:r>
            <a:r>
              <a:rPr sz="4600" i="1">
                <a:latin typeface="Helvetica"/>
                <a:ea typeface="Helvetica"/>
                <a:cs typeface="Helvetica"/>
                <a:sym typeface="Helvetica"/>
              </a:rPr>
              <a:t>That I may draw out the night, should my love return.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Review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Did you learn anything surprising in the last lecture about Korea’s relations with its neighbours?</a:t>
            </a:r>
          </a:p>
          <a:p>
            <a:pPr lvl="0">
              <a:defRPr sz="1800"/>
            </a:pPr>
            <a:r>
              <a:rPr sz="3600"/>
              <a:t>What was the most significant thing you learned in the last lecture? </a:t>
            </a:r>
          </a:p>
          <a:p>
            <a:pPr lvl="0">
              <a:defRPr sz="1800"/>
            </a:pPr>
            <a:r>
              <a:rPr sz="3600"/>
              <a:t>Were you surprised to learn that Christianity emerged before there were missionaries in Korea?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Catholic Persecution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What did Hwang Sayŏng do to try to stop the persecution? (Sources, pp. 135-137)</a:t>
            </a:r>
          </a:p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Can you understand why he was not among the 124 who were raised to Blessed status by Pope Francis in August? (Yun Chich’ung and Chŏng Yakchong were declared Blessed.) </a:t>
            </a:r>
          </a:p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What arguments did Chŏng Hasang used in defense of his Catholic faith? (Sources, pp. 138-140) (Chŏng Hasang has already been declared a saint by the Catholic Church.)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08254">
              <a:defRPr sz="6960" b="1">
                <a:solidFill>
                  <a:srgbClr val="4C4C4F"/>
                </a:solidFill>
                <a:latin typeface="StoneSansITCTT-Semi"/>
                <a:ea typeface="StoneSansITCTT-Semi"/>
                <a:cs typeface="StoneSansITCTT-Semi"/>
                <a:sym typeface="StoneSansITCTT-Sem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6960" b="1">
                <a:solidFill>
                  <a:srgbClr val="4C4C4F"/>
                </a:solidFill>
              </a:rPr>
              <a:t>The impact of Catholicism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Monotheism: a radically new concept in Korea</a:t>
            </a:r>
          </a:p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separation of church and state: another radically new concept</a:t>
            </a:r>
          </a:p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This was an early step toward religious freedom,which in turn is an early step toward democracy.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4C4C4F"/>
                </a:solidFill>
                <a:latin typeface="StoneSansITCTT-Semi"/>
                <a:ea typeface="StoneSansITCTT-Semi"/>
                <a:cs typeface="StoneSansITCTT-Semi"/>
                <a:sym typeface="StoneSansITCTT-Semi"/>
              </a:defRPr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8000" b="1">
                <a:solidFill>
                  <a:srgbClr val="4C4C4F"/>
                </a:solidFill>
              </a:rPr>
              <a:t>Major persecutions</a:t>
            </a:r>
          </a:p>
        </p:txBody>
      </p:sp>
      <p:sp>
        <p:nvSpPr>
          <p:cNvPr id="45" name="Shape 45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1801--hundreds killed. Tasan is exiled.  Hwang Sayŏng asks for French help</a:t>
            </a:r>
          </a:p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1839--another major persecution. Chŏng Hasang and 3 French priests are killed</a:t>
            </a:r>
          </a:p>
          <a:p>
            <a:pPr marL="818242" lvl="0" indent="-653142">
              <a:spcBef>
                <a:spcPts val="1600"/>
              </a:spcBef>
              <a:buSzPct val="50000"/>
              <a:buFont typeface="StoneSansITCTT-Semi"/>
              <a:buBlip>
                <a:blip r:embed="rId2"/>
              </a:buBlip>
              <a:defRPr sz="1800"/>
            </a:pPr>
            <a:r>
              <a:rPr sz="3600">
                <a:latin typeface="Bradley Hand ITC TT-Bold"/>
                <a:ea typeface="Bradley Hand ITC TT-Bold"/>
                <a:cs typeface="Bradley Hand ITC TT-Bold"/>
                <a:sym typeface="Bradley Hand ITC TT-Bold"/>
              </a:rPr>
              <a:t>1868-69  thousands of Catholics are killed, including 9 French priests.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8000"/>
              <a:t>T</a:t>
            </a:r>
            <a:r>
              <a:rPr sz="8000">
                <a:latin typeface="Helvetica"/>
                <a:ea typeface="Helvetica"/>
                <a:cs typeface="Helvetica"/>
                <a:sym typeface="Helvetica"/>
              </a:rPr>
              <a:t>he Chosŏn economy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600"/>
              <a:t>a land-based economy. Private land owned by yangban and commoners (peasants, not farmers) </a:t>
            </a:r>
          </a:p>
          <a:p>
            <a:pPr lvl="0">
              <a:defRPr sz="1800"/>
            </a:pPr>
            <a:r>
              <a:rPr sz="3600"/>
              <a:t>government-controlled commerce in the capital.</a:t>
            </a:r>
          </a:p>
          <a:p>
            <a:pPr lvl="0">
              <a:defRPr sz="1800"/>
            </a:pPr>
            <a:r>
              <a:rPr sz="3600"/>
              <a:t>peddlers and periodic markets in the countryside.</a:t>
            </a:r>
          </a:p>
          <a:p>
            <a:pPr lvl="0">
              <a:defRPr sz="1800"/>
            </a:pPr>
            <a:r>
              <a:rPr sz="3600"/>
              <a:t>A little foreign trade with China and Japan.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600"/>
            </a:lvl1pPr>
          </a:lstStyle>
          <a:p>
            <a:pPr lvl="0">
              <a:defRPr sz="1800"/>
            </a:pPr>
            <a:r>
              <a:rPr sz="4600"/>
              <a:t>Barriers to economic development</a:t>
            </a:r>
          </a:p>
        </p:txBody>
      </p:sp>
      <p:sp>
        <p:nvSpPr>
          <p:cNvPr id="51" name="Shape 5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The standard explanation for the low level of commercial activity in Chosŏn Korea is the Confucian disdain for merchants. But that is too simplistic.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Korea lacked geography favourable to commerce: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It didn’t have the agricultural diversity that would have stimulate internal trading.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It also lacked the waterways that would have provided inexpensive transportation for goods. </a:t>
            </a:r>
          </a:p>
          <a:p>
            <a:pPr marL="360045" lvl="0" indent="-360045" defTabSz="473201">
              <a:spcBef>
                <a:spcPts val="3400"/>
              </a:spcBef>
              <a:defRPr sz="1800"/>
            </a:pPr>
            <a:r>
              <a:rPr sz="2916"/>
              <a:t>Also, the population grew to the full extent traditional agricultural technology could feed, leaving no surplus. 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490727">
              <a:defRPr sz="6719"/>
            </a:lvl1pPr>
          </a:lstStyle>
          <a:p>
            <a:pPr lvl="0">
              <a:defRPr sz="1800"/>
            </a:pPr>
            <a:r>
              <a:rPr sz="6719"/>
              <a:t>The “Practical Learning School”--sirhak</a:t>
            </a:r>
          </a:p>
        </p:txBody>
      </p:sp>
      <p:sp>
        <p:nvSpPr>
          <p:cNvPr id="54" name="Shape 54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12821" lvl="0" indent="-688412" defTabSz="543305">
              <a:spcBef>
                <a:spcPts val="800"/>
              </a:spcBef>
              <a:buSzPct val="30000"/>
              <a:buBlip>
                <a:blip r:embed="rId2"/>
              </a:buBlip>
              <a:defRPr sz="1800"/>
            </a:pPr>
            <a:r>
              <a:rPr sz="4464"/>
              <a:t>The School of Institutional Reform: Yu Hyŏngwŏn, Yi Ik, Chŏng Yagyong (Tasan) </a:t>
            </a:r>
          </a:p>
          <a:p>
            <a:pPr marL="912821" lvl="0" indent="-688412" defTabSz="543305">
              <a:spcBef>
                <a:spcPts val="800"/>
              </a:spcBef>
              <a:buSzPct val="30000"/>
              <a:buBlip>
                <a:blip r:embed="rId2"/>
              </a:buBlip>
              <a:defRPr sz="1800"/>
            </a:pPr>
            <a:r>
              <a:rPr sz="4464"/>
              <a:t>The School of Northern Learning: Pak Chega, Pak Chiwŏn, Hong Taeyong</a:t>
            </a:r>
          </a:p>
          <a:p>
            <a:pPr marL="912821" lvl="0" indent="-688412" defTabSz="543305">
              <a:spcBef>
                <a:spcPts val="800"/>
              </a:spcBef>
              <a:buSzPct val="30000"/>
              <a:buBlip>
                <a:blip r:embed="rId2"/>
              </a:buBlip>
              <a:defRPr sz="1800"/>
            </a:pPr>
            <a:r>
              <a:rPr sz="4464"/>
              <a:t>The Korean Studies School: An Chŏngbok, Yi Tŭkkong, Yi Chunghwang, Kim Hongdo, Chŏng Sŏn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 defTabSz="537463">
              <a:defRPr sz="7360"/>
            </a:lvl1pPr>
          </a:lstStyle>
          <a:p>
            <a:pPr lvl="0">
              <a:defRPr sz="1800"/>
            </a:pPr>
            <a:r>
              <a:rPr sz="7360"/>
              <a:t>Socio-economic problems</a:t>
            </a:r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952500" y="2603500"/>
            <a:ext cx="11347692" cy="6773874"/>
          </a:xfrm>
          <a:prstGeom prst="rect">
            <a:avLst/>
          </a:prstGeom>
        </p:spPr>
        <p:txBody>
          <a:bodyPr/>
          <a:lstStyle/>
          <a:p>
            <a:pPr marL="307947" lvl="0" indent="-307947" defTabSz="496570">
              <a:spcBef>
                <a:spcPts val="3500"/>
              </a:spcBef>
              <a:defRPr sz="1800"/>
            </a:pPr>
            <a:r>
              <a:rPr sz="2720" dirty="0">
                <a:solidFill>
                  <a:srgbClr val="040403"/>
                </a:solidFill>
              </a:rPr>
              <a:t>Population Increase (for a while)                                                     </a:t>
            </a:r>
            <a:r>
              <a:rPr lang="en-US" sz="2720" dirty="0" smtClean="0">
                <a:solidFill>
                  <a:srgbClr val="040403"/>
                </a:solidFill>
              </a:rPr>
              <a:t>    </a:t>
            </a:r>
            <a:r>
              <a:rPr sz="2720" dirty="0" smtClean="0">
                <a:solidFill>
                  <a:srgbClr val="040403"/>
                </a:solidFill>
              </a:rPr>
              <a:t>1681 </a:t>
            </a:r>
            <a:r>
              <a:rPr sz="2720" dirty="0">
                <a:solidFill>
                  <a:srgbClr val="040403"/>
                </a:solidFill>
              </a:rPr>
              <a:t>nationwide population of 6,218,34                                        </a:t>
            </a:r>
            <a:r>
              <a:rPr lang="en-US" sz="2720" dirty="0" smtClean="0">
                <a:solidFill>
                  <a:srgbClr val="040403"/>
                </a:solidFill>
              </a:rPr>
              <a:t>   </a:t>
            </a:r>
            <a:r>
              <a:rPr sz="2720" dirty="0" smtClean="0">
                <a:solidFill>
                  <a:srgbClr val="040403"/>
                </a:solidFill>
              </a:rPr>
              <a:t> </a:t>
            </a:r>
            <a:r>
              <a:rPr sz="2720" dirty="0">
                <a:solidFill>
                  <a:srgbClr val="040403"/>
                </a:solidFill>
              </a:rPr>
              <a:t>1693       7,045,115                                                                                       1717        6,839,771                                                                                       1732        7,273,446                                                                        </a:t>
            </a:r>
            <a:r>
              <a:rPr lang="en-US" sz="2720" dirty="0" smtClean="0">
                <a:solidFill>
                  <a:srgbClr val="040403"/>
                </a:solidFill>
              </a:rPr>
              <a:t>  </a:t>
            </a:r>
            <a:r>
              <a:rPr sz="2720" dirty="0" smtClean="0">
                <a:solidFill>
                  <a:srgbClr val="040403"/>
                </a:solidFill>
              </a:rPr>
              <a:t>  </a:t>
            </a:r>
            <a:r>
              <a:rPr sz="2720" dirty="0">
                <a:solidFill>
                  <a:srgbClr val="040403"/>
                </a:solidFill>
              </a:rPr>
              <a:t>1756        7,318,359                                                                           </a:t>
            </a:r>
            <a:r>
              <a:rPr lang="en-US" sz="2720" dirty="0" smtClean="0">
                <a:solidFill>
                  <a:srgbClr val="040403"/>
                </a:solidFill>
              </a:rPr>
              <a:t> </a:t>
            </a:r>
            <a:r>
              <a:rPr sz="2720" dirty="0" smtClean="0">
                <a:solidFill>
                  <a:srgbClr val="040403"/>
                </a:solidFill>
              </a:rPr>
              <a:t>1799        </a:t>
            </a:r>
            <a:r>
              <a:rPr sz="2720" dirty="0">
                <a:solidFill>
                  <a:srgbClr val="040403"/>
                </a:solidFill>
              </a:rPr>
              <a:t>7,412,686</a:t>
            </a:r>
          </a:p>
          <a:p>
            <a:pPr marL="1063597" lvl="2" indent="-307947" defTabSz="496570">
              <a:spcBef>
                <a:spcPts val="3500"/>
              </a:spcBef>
              <a:buSzPct val="125000"/>
              <a:defRPr sz="1800"/>
            </a:pPr>
            <a:r>
              <a:rPr sz="2720" dirty="0">
                <a:solidFill>
                  <a:srgbClr val="040403"/>
                </a:solidFill>
              </a:rPr>
              <a:t>Growth Rates:                                                              </a:t>
            </a:r>
            <a:r>
              <a:rPr lang="en-US" sz="2720" dirty="0" smtClean="0">
                <a:solidFill>
                  <a:srgbClr val="040403"/>
                </a:solidFill>
              </a:rPr>
              <a:t>   </a:t>
            </a:r>
            <a:r>
              <a:rPr sz="2720" dirty="0" smtClean="0">
                <a:solidFill>
                  <a:srgbClr val="040403"/>
                </a:solidFill>
              </a:rPr>
              <a:t> </a:t>
            </a:r>
            <a:r>
              <a:rPr lang="en-US" sz="2720" dirty="0" smtClean="0">
                <a:solidFill>
                  <a:srgbClr val="040403"/>
                </a:solidFill>
              </a:rPr>
              <a:t>  </a:t>
            </a:r>
            <a:r>
              <a:rPr sz="2720" dirty="0" smtClean="0">
                <a:solidFill>
                  <a:srgbClr val="040403"/>
                </a:solidFill>
              </a:rPr>
              <a:t> </a:t>
            </a:r>
            <a:r>
              <a:rPr sz="2720" dirty="0">
                <a:solidFill>
                  <a:srgbClr val="040403"/>
                </a:solidFill>
                <a:latin typeface="Times Roman"/>
                <a:ea typeface="Times Roman"/>
                <a:cs typeface="Times Roman"/>
                <a:sym typeface="Times Roman"/>
              </a:rPr>
              <a:t>1678-1693         +1,172,898                 +1.2% </a:t>
            </a:r>
            <a:r>
              <a:rPr sz="2720" dirty="0">
                <a:solidFill>
                  <a:srgbClr val="040403"/>
                </a:solidFill>
              </a:rPr>
              <a:t>                               1699-1717		   +1,065,032	     </a:t>
            </a:r>
            <a:r>
              <a:rPr lang="en-US" sz="2720" dirty="0" smtClean="0">
                <a:solidFill>
                  <a:srgbClr val="040403"/>
                </a:solidFill>
              </a:rPr>
              <a:t> </a:t>
            </a:r>
            <a:r>
              <a:rPr sz="2720" dirty="0" smtClean="0">
                <a:solidFill>
                  <a:srgbClr val="040403"/>
                </a:solidFill>
              </a:rPr>
              <a:t>  </a:t>
            </a:r>
            <a:r>
              <a:rPr sz="2720" dirty="0">
                <a:solidFill>
                  <a:srgbClr val="040403"/>
                </a:solidFill>
              </a:rPr>
              <a:t>+0.94%                                  1720-1732		   +474,349		</a:t>
            </a:r>
            <a:r>
              <a:rPr lang="en-US" sz="2720" dirty="0" smtClean="0">
                <a:solidFill>
                  <a:srgbClr val="040403"/>
                </a:solidFill>
              </a:rPr>
              <a:t>       </a:t>
            </a:r>
            <a:r>
              <a:rPr sz="2720" dirty="0" smtClean="0">
                <a:solidFill>
                  <a:srgbClr val="040403"/>
                </a:solidFill>
              </a:rPr>
              <a:t> </a:t>
            </a:r>
            <a:r>
              <a:rPr sz="2720" dirty="0">
                <a:solidFill>
                  <a:srgbClr val="040403"/>
                </a:solidFill>
              </a:rPr>
              <a:t>+0.56%                             1735-1747		   +360,519            </a:t>
            </a:r>
            <a:r>
              <a:rPr lang="en-US" sz="2720" dirty="0" smtClean="0">
                <a:solidFill>
                  <a:srgbClr val="040403"/>
                </a:solidFill>
              </a:rPr>
              <a:t>   </a:t>
            </a:r>
            <a:r>
              <a:rPr sz="2720" dirty="0" smtClean="0">
                <a:solidFill>
                  <a:srgbClr val="040403"/>
                </a:solidFill>
              </a:rPr>
              <a:t> </a:t>
            </a:r>
            <a:r>
              <a:rPr sz="2720" dirty="0">
                <a:solidFill>
                  <a:srgbClr val="040403"/>
                </a:solidFill>
              </a:rPr>
              <a:t>+0.42%                                                                           1765-1777		    +263,883           </a:t>
            </a:r>
            <a:r>
              <a:rPr lang="en-US" sz="2720" dirty="0" smtClean="0">
                <a:solidFill>
                  <a:srgbClr val="040403"/>
                </a:solidFill>
              </a:rPr>
              <a:t>    </a:t>
            </a:r>
            <a:r>
              <a:rPr sz="2720" dirty="0" smtClean="0">
                <a:solidFill>
                  <a:srgbClr val="040403"/>
                </a:solidFill>
              </a:rPr>
              <a:t>+</a:t>
            </a:r>
            <a:r>
              <a:rPr sz="2720" dirty="0">
                <a:solidFill>
                  <a:srgbClr val="040403"/>
                </a:solidFill>
              </a:rPr>
              <a:t>0.38%</a:t>
            </a:r>
            <a:r>
              <a:rPr sz="2720" dirty="0">
                <a:solidFill>
                  <a:srgbClr val="040403"/>
                </a:solidFill>
                <a:latin typeface="Times Roman"/>
                <a:ea typeface="Times Roman"/>
                <a:cs typeface="Times Roman"/>
                <a:sym typeface="Times Roman"/>
              </a:rPr>
              <a:t>                                                                                         1780-1792		    +210,109	              + 0.20%</a:t>
            </a:r>
          </a:p>
        </p:txBody>
      </p:sp>
    </p:spTree>
  </p:cSld>
  <p:clrMapOvr>
    <a:masterClrMapping/>
  </p:clrMapOvr>
  <p:transition xmlns:p14="http://schemas.microsoft.com/office/powerpoint/2010/main" spd="med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127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12700" cap="flat">
          <a:noFill/>
          <a:miter lim="400000"/>
        </a:ln>
        <a:effectLst>
          <a:outerShdw blurRad="38100" dist="254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948</Words>
  <Application>Microsoft Macintosh PowerPoint</Application>
  <PresentationFormat>Custom</PresentationFormat>
  <Paragraphs>90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White</vt:lpstr>
      <vt:lpstr>Reform Proposals and Korean Cultural Identity</vt:lpstr>
      <vt:lpstr>Review</vt:lpstr>
      <vt:lpstr>Catholic Persecution</vt:lpstr>
      <vt:lpstr>The impact of Catholicism</vt:lpstr>
      <vt:lpstr>Major persecutions</vt:lpstr>
      <vt:lpstr>The Chosŏn economy</vt:lpstr>
      <vt:lpstr>Barriers to economic development</vt:lpstr>
      <vt:lpstr>The “Practical Learning School”--sirhak</vt:lpstr>
      <vt:lpstr>Socio-economic problems</vt:lpstr>
      <vt:lpstr>Social and economic change</vt:lpstr>
      <vt:lpstr>Defining Capitalism</vt:lpstr>
      <vt:lpstr>Changes in tax laws</vt:lpstr>
      <vt:lpstr>Chapter 22:  Reform Proposals</vt:lpstr>
      <vt:lpstr>Commerce and Technology</vt:lpstr>
      <vt:lpstr>Discovering Korea</vt:lpstr>
      <vt:lpstr>A sijo of drink</vt:lpstr>
      <vt:lpstr>A Sijo of love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Reform Proposals and Korean Cultural Identity</dc:title>
  <cp:lastModifiedBy>Reviewer Baker</cp:lastModifiedBy>
  <cp:revision>2</cp:revision>
  <dcterms:modified xsi:type="dcterms:W3CDTF">2014-09-22T20:44:16Z</dcterms:modified>
</cp:coreProperties>
</file>