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tif" ContentType="image/t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624" y="-12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16002452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t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t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t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t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Koreans </a:t>
            </a:r>
          </a:p>
          <a:p>
            <a:pPr lvl="0">
              <a:defRPr sz="1800"/>
            </a:pPr>
            <a:r>
              <a:rPr sz="8000"/>
              <a:t>in the 21st century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November 27, 2014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537463">
              <a:defRPr sz="1800"/>
            </a:pPr>
            <a:r>
              <a:rPr sz="6992">
                <a:solidFill>
                  <a:srgbClr val="6E603B"/>
                </a:solidFill>
                <a:latin typeface="American Typewriter"/>
                <a:ea typeface="American Typewriter"/>
                <a:cs typeface="American Typewriter"/>
                <a:sym typeface="American Typewriter"/>
              </a:rPr>
              <a:t>Koreans in </a:t>
            </a:r>
          </a:p>
          <a:p>
            <a:pPr lvl="0" defTabSz="537463">
              <a:defRPr sz="1800"/>
            </a:pPr>
            <a:r>
              <a:rPr sz="6992">
                <a:solidFill>
                  <a:srgbClr val="6E603B"/>
                </a:solidFill>
                <a:latin typeface="American Typewriter"/>
                <a:ea typeface="American Typewriter"/>
                <a:cs typeface="American Typewriter"/>
                <a:sym typeface="American Typewriter"/>
              </a:rPr>
              <a:t>North America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36244" lvl="0" indent="-436244">
              <a:spcBef>
                <a:spcPts val="2700"/>
              </a:spcBef>
              <a:buSzPct val="45000"/>
              <a:buFont typeface="American Typewriter"/>
              <a:buBlip>
                <a:blip r:embed="rId2"/>
              </a:buBlip>
              <a:defRPr sz="1800"/>
            </a:pPr>
            <a:r>
              <a:rPr sz="3400">
                <a:solidFill>
                  <a:srgbClr val="010100"/>
                </a:solidFill>
                <a:latin typeface="Palatino"/>
                <a:ea typeface="Palatino"/>
                <a:cs typeface="Palatino"/>
                <a:sym typeface="Palatino"/>
              </a:rPr>
              <a:t>Between 1903 and 1907,  7,000 Koreans moved to Hawaii as plantation labourers. </a:t>
            </a:r>
          </a:p>
          <a:p>
            <a:pPr marL="436244" lvl="0" indent="-436244">
              <a:spcBef>
                <a:spcPts val="2700"/>
              </a:spcBef>
              <a:buSzPct val="45000"/>
              <a:buFont typeface="American Typewriter"/>
              <a:buBlip>
                <a:blip r:embed="rId2"/>
              </a:buBlip>
              <a:defRPr sz="1800"/>
            </a:pPr>
            <a:r>
              <a:rPr sz="3400">
                <a:solidFill>
                  <a:srgbClr val="010100"/>
                </a:solidFill>
                <a:latin typeface="Palatino"/>
                <a:ea typeface="Palatino"/>
                <a:cs typeface="Palatino"/>
                <a:sym typeface="Palatino"/>
              </a:rPr>
              <a:t>1924 Oriental Exclusion Act in the US barred any more immigration.</a:t>
            </a:r>
          </a:p>
          <a:p>
            <a:pPr marL="436244" lvl="0" indent="-436244">
              <a:spcBef>
                <a:spcPts val="2700"/>
              </a:spcBef>
              <a:buSzPct val="45000"/>
              <a:buFont typeface="American Typewriter"/>
              <a:buBlip>
                <a:blip r:embed="rId2"/>
              </a:buBlip>
              <a:defRPr sz="1800"/>
            </a:pPr>
            <a:r>
              <a:rPr sz="3400">
                <a:solidFill>
                  <a:srgbClr val="010100"/>
                </a:solidFill>
                <a:latin typeface="Palatino"/>
                <a:ea typeface="Palatino"/>
                <a:cs typeface="Palatino"/>
                <a:sym typeface="Palatino"/>
              </a:rPr>
              <a:t>In 1905, 1,033 Koreans moved to Mexico to work in the fields there.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Korean-Americans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10061" lvl="0" indent="-310061" defTabSz="461518">
              <a:spcBef>
                <a:spcPts val="3300"/>
              </a:spcBef>
              <a:defRPr sz="1800"/>
            </a:pPr>
            <a:r>
              <a:rPr sz="2844">
                <a:latin typeface="Arial"/>
                <a:ea typeface="Arial"/>
                <a:cs typeface="Arial"/>
                <a:sym typeface="Arial"/>
              </a:rPr>
              <a:t>2,016,911 in 2007, including 825,420 citizens,  732,329 permanent residents, 354,031 temporary residents, and 105,131 students </a:t>
            </a:r>
          </a:p>
          <a:p>
            <a:pPr marL="310061" lvl="0" indent="-310061" defTabSz="461518">
              <a:spcBef>
                <a:spcPts val="3300"/>
              </a:spcBef>
              <a:defRPr sz="1800"/>
            </a:pPr>
            <a:r>
              <a:rPr sz="2844">
                <a:latin typeface="Arial"/>
                <a:ea typeface="Arial"/>
                <a:cs typeface="Arial"/>
                <a:sym typeface="Arial"/>
              </a:rPr>
              <a:t>LA county has at least 145,000 Korean residents who were born in Korea, more than any other county in the US</a:t>
            </a:r>
          </a:p>
          <a:p>
            <a:pPr marL="310061" lvl="0" indent="-310061" defTabSz="461518">
              <a:spcBef>
                <a:spcPts val="3300"/>
              </a:spcBef>
              <a:defRPr sz="1800"/>
            </a:pPr>
            <a:r>
              <a:rPr sz="2844">
                <a:latin typeface="Arial"/>
                <a:ea typeface="Arial"/>
                <a:cs typeface="Arial"/>
                <a:sym typeface="Arial"/>
              </a:rPr>
              <a:t>A few Koreans arrived in the US in the 1880s and 1890s.</a:t>
            </a:r>
          </a:p>
          <a:p>
            <a:pPr marL="310061" lvl="0" indent="-310061" defTabSz="461518">
              <a:spcBef>
                <a:spcPts val="3300"/>
              </a:spcBef>
              <a:defRPr sz="1800"/>
            </a:pPr>
            <a:r>
              <a:rPr sz="2844">
                <a:latin typeface="Arial"/>
                <a:ea typeface="Arial"/>
                <a:cs typeface="Arial"/>
                <a:sym typeface="Arial"/>
              </a:rPr>
              <a:t>A few hundred moved to Hawaii  before 1910. </a:t>
            </a:r>
          </a:p>
          <a:p>
            <a:pPr marL="310061" lvl="0" indent="-310061" defTabSz="461518">
              <a:spcBef>
                <a:spcPts val="3300"/>
              </a:spcBef>
              <a:defRPr sz="1800"/>
            </a:pPr>
            <a:r>
              <a:rPr sz="2844">
                <a:latin typeface="Arial"/>
                <a:ea typeface="Arial"/>
                <a:cs typeface="Arial"/>
                <a:sym typeface="Arial"/>
              </a:rPr>
              <a:t>Full-scale immigration to the US didn’t begin until the 1960s.</a:t>
            </a:r>
          </a:p>
          <a:p>
            <a:pPr marL="310061" lvl="0" indent="-310061" defTabSz="461518">
              <a:spcBef>
                <a:spcPts val="3300"/>
              </a:spcBef>
              <a:defRPr sz="1800"/>
            </a:pPr>
            <a:r>
              <a:rPr sz="2844">
                <a:latin typeface="Arial"/>
                <a:ea typeface="Arial"/>
                <a:cs typeface="Arial"/>
                <a:sym typeface="Arial"/>
              </a:rPr>
              <a:t>Koreans in North America are much more likely to be Christians than are Koreans in Korea.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600">
                <a:solidFill>
                  <a:srgbClr val="6E603B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600">
                <a:solidFill>
                  <a:srgbClr val="6E603B"/>
                </a:solidFill>
              </a:rPr>
              <a:t>Koreans in China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36244" lvl="0" indent="-436244">
              <a:spcBef>
                <a:spcPts val="2700"/>
              </a:spcBef>
              <a:buSzPct val="45000"/>
              <a:buFont typeface="American Typewriter"/>
              <a:buBlip>
                <a:blip r:embed="rId2"/>
              </a:buBlip>
              <a:defRPr sz="1800"/>
            </a:pPr>
            <a:r>
              <a:rPr sz="3400">
                <a:solidFill>
                  <a:srgbClr val="020200"/>
                </a:solidFill>
                <a:latin typeface="Palatino"/>
                <a:ea typeface="Palatino"/>
                <a:cs typeface="Palatino"/>
                <a:sym typeface="Palatino"/>
              </a:rPr>
              <a:t>Was Kando Korean territory?</a:t>
            </a:r>
          </a:p>
          <a:p>
            <a:pPr marL="436244" lvl="0" indent="-436244">
              <a:spcBef>
                <a:spcPts val="2700"/>
              </a:spcBef>
              <a:buSzPct val="45000"/>
              <a:buFont typeface="American Typewriter"/>
              <a:buBlip>
                <a:blip r:embed="rId2"/>
              </a:buBlip>
              <a:defRPr sz="1800"/>
            </a:pPr>
            <a:r>
              <a:rPr sz="3400">
                <a:solidFill>
                  <a:srgbClr val="020200"/>
                </a:solidFill>
                <a:latin typeface="Palatino"/>
                <a:ea typeface="Palatino"/>
                <a:cs typeface="Palatino"/>
                <a:sym typeface="Palatino"/>
              </a:rPr>
              <a:t>100,000 Koreans in China in 1910</a:t>
            </a:r>
          </a:p>
          <a:p>
            <a:pPr marL="436244" lvl="0" indent="-436244">
              <a:spcBef>
                <a:spcPts val="2700"/>
              </a:spcBef>
              <a:buSzPct val="45000"/>
              <a:buFont typeface="American Typewriter"/>
              <a:buBlip>
                <a:blip r:embed="rId2"/>
              </a:buBlip>
              <a:defRPr sz="1800"/>
            </a:pPr>
            <a:r>
              <a:rPr sz="3400">
                <a:solidFill>
                  <a:srgbClr val="020200"/>
                </a:solidFill>
                <a:latin typeface="Palatino"/>
                <a:ea typeface="Palatino"/>
                <a:cs typeface="Palatino"/>
                <a:sym typeface="Palatino"/>
              </a:rPr>
              <a:t>450,000 in 1920</a:t>
            </a:r>
          </a:p>
          <a:p>
            <a:pPr marL="436244" lvl="0" indent="-436244">
              <a:spcBef>
                <a:spcPts val="2700"/>
              </a:spcBef>
              <a:buSzPct val="45000"/>
              <a:buFont typeface="American Typewriter"/>
              <a:buBlip>
                <a:blip r:embed="rId2"/>
              </a:buBlip>
              <a:defRPr sz="1800"/>
            </a:pPr>
            <a:r>
              <a:rPr sz="3400">
                <a:solidFill>
                  <a:srgbClr val="020200"/>
                </a:solidFill>
                <a:latin typeface="Palatino"/>
                <a:ea typeface="Palatino"/>
                <a:cs typeface="Palatino"/>
                <a:sym typeface="Palatino"/>
              </a:rPr>
              <a:t>600,000 in 1930</a:t>
            </a:r>
          </a:p>
          <a:p>
            <a:pPr marL="436244" lvl="0" indent="-436244">
              <a:spcBef>
                <a:spcPts val="2700"/>
              </a:spcBef>
              <a:buSzPct val="45000"/>
              <a:buFont typeface="American Typewriter"/>
              <a:buBlip>
                <a:blip r:embed="rId2"/>
              </a:buBlip>
              <a:defRPr sz="1800"/>
            </a:pPr>
            <a:r>
              <a:rPr sz="3400">
                <a:solidFill>
                  <a:srgbClr val="020200"/>
                </a:solidFill>
                <a:latin typeface="Palatino"/>
                <a:ea typeface="Palatino"/>
                <a:cs typeface="Palatino"/>
                <a:sym typeface="Palatino"/>
              </a:rPr>
              <a:t>2.16 million in 1945</a:t>
            </a:r>
          </a:p>
          <a:p>
            <a:pPr marL="436244" lvl="0" indent="-436244">
              <a:spcBef>
                <a:spcPts val="2700"/>
              </a:spcBef>
              <a:buSzPct val="45000"/>
              <a:buFont typeface="American Typewriter"/>
              <a:buBlip>
                <a:blip r:embed="rId2"/>
              </a:buBlip>
              <a:defRPr sz="1800"/>
            </a:pPr>
            <a:r>
              <a:rPr sz="3400">
                <a:solidFill>
                  <a:srgbClr val="020200"/>
                </a:solidFill>
                <a:latin typeface="Palatino"/>
                <a:ea typeface="Palatino"/>
                <a:cs typeface="Palatino"/>
                <a:sym typeface="Palatino"/>
              </a:rPr>
              <a:t>800,000 to 900,000 returned to Korea after 1945.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000">
                <a:latin typeface="Arial"/>
                <a:ea typeface="Arial"/>
                <a:cs typeface="Arial"/>
                <a:sym typeface="Arial"/>
              </a:rPr>
              <a:t>Chosŏnjok</a:t>
            </a:r>
          </a:p>
          <a:p>
            <a:pPr lvl="0">
              <a:defRPr sz="1800"/>
            </a:pPr>
            <a:r>
              <a:rPr sz="7000">
                <a:latin typeface="Arial"/>
                <a:ea typeface="Arial"/>
                <a:cs typeface="Arial"/>
                <a:sym typeface="Arial"/>
              </a:rPr>
              <a:t>Koreans In China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 defTabSz="525779">
              <a:spcBef>
                <a:spcPts val="0"/>
              </a:spcBef>
              <a:buSzTx/>
              <a:buNone/>
              <a:defRPr sz="1800"/>
            </a:pPr>
            <a:r>
              <a:rPr sz="3239">
                <a:latin typeface="Arial"/>
                <a:ea typeface="Arial"/>
                <a:cs typeface="Arial"/>
                <a:sym typeface="Arial"/>
              </a:rPr>
              <a:t> 2,503,299 in China, of whom 2,244,398  were Chinese citizens in 2007. </a:t>
            </a:r>
          </a:p>
          <a:p>
            <a:pPr marL="353234" lvl="0" indent="-353234" defTabSz="525779">
              <a:spcBef>
                <a:spcPts val="3700"/>
              </a:spcBef>
              <a:defRPr sz="1800"/>
            </a:pPr>
            <a:r>
              <a:rPr sz="3239">
                <a:latin typeface="Arial"/>
                <a:ea typeface="Arial"/>
                <a:cs typeface="Arial"/>
                <a:sym typeface="Arial"/>
              </a:rPr>
              <a:t>Around a million stayed in Manchuria after 1945.</a:t>
            </a:r>
          </a:p>
          <a:p>
            <a:pPr marL="353234" lvl="0" indent="-353234" defTabSz="525779">
              <a:spcBef>
                <a:spcPts val="3700"/>
              </a:spcBef>
              <a:defRPr sz="1800"/>
            </a:pPr>
            <a:r>
              <a:rPr sz="3239">
                <a:latin typeface="Arial"/>
                <a:ea typeface="Arial"/>
                <a:cs typeface="Arial"/>
                <a:sym typeface="Arial"/>
              </a:rPr>
              <a:t>Koreans are one of 56 officially recognized nationalities in China and have their own “autonomous region” in the northeast.</a:t>
            </a:r>
          </a:p>
          <a:p>
            <a:pPr marL="353234" lvl="0" indent="-353234" defTabSz="525779">
              <a:spcBef>
                <a:spcPts val="3700"/>
              </a:spcBef>
              <a:defRPr sz="1800"/>
            </a:pPr>
            <a:r>
              <a:rPr sz="3239">
                <a:latin typeface="Arial"/>
                <a:ea typeface="Arial"/>
                <a:cs typeface="Arial"/>
                <a:sym typeface="Arial"/>
              </a:rPr>
              <a:t>Some have begun moving to South Korea in search of better economic opportunities but often face discrimination there. (The older generation of Chinese-Koreans left Korea for the US in the 1970s and 1980s)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Koreans in Japan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36244" lvl="0" indent="-436244">
              <a:lnSpc>
                <a:spcPct val="90000"/>
              </a:lnSpc>
              <a:spcBef>
                <a:spcPts val="2700"/>
              </a:spcBef>
              <a:buSzPct val="45000"/>
              <a:buFont typeface="American Typewriter"/>
              <a:buBlip>
                <a:blip r:embed="rId2"/>
              </a:buBlip>
              <a:defRPr sz="1800"/>
            </a:pPr>
            <a:r>
              <a:rPr sz="3400">
                <a:latin typeface="Palatino"/>
                <a:ea typeface="Palatino"/>
                <a:cs typeface="Palatino"/>
                <a:sym typeface="Palatino"/>
              </a:rPr>
              <a:t>100,000 in the mid-1920s</a:t>
            </a:r>
          </a:p>
          <a:p>
            <a:pPr marL="436244" lvl="0" indent="-436244">
              <a:lnSpc>
                <a:spcPct val="90000"/>
              </a:lnSpc>
              <a:spcBef>
                <a:spcPts val="2700"/>
              </a:spcBef>
              <a:buSzPct val="45000"/>
              <a:buFont typeface="American Typewriter"/>
              <a:buBlip>
                <a:blip r:embed="rId2"/>
              </a:buBlip>
              <a:defRPr sz="1800"/>
            </a:pPr>
            <a:r>
              <a:rPr sz="3400">
                <a:latin typeface="Palatino"/>
                <a:ea typeface="Palatino"/>
                <a:cs typeface="Palatino"/>
                <a:sym typeface="Palatino"/>
              </a:rPr>
              <a:t>300,000 in the early 1930s</a:t>
            </a:r>
          </a:p>
          <a:p>
            <a:pPr marL="436244" lvl="0" indent="-436244">
              <a:lnSpc>
                <a:spcPct val="90000"/>
              </a:lnSpc>
              <a:spcBef>
                <a:spcPts val="2700"/>
              </a:spcBef>
              <a:buSzPct val="45000"/>
              <a:buFont typeface="American Typewriter"/>
              <a:buBlip>
                <a:blip r:embed="rId2"/>
              </a:buBlip>
              <a:defRPr sz="1800"/>
            </a:pPr>
            <a:r>
              <a:rPr sz="3400">
                <a:latin typeface="Palatino"/>
                <a:ea typeface="Palatino"/>
                <a:cs typeface="Palatino"/>
                <a:sym typeface="Palatino"/>
              </a:rPr>
              <a:t>800,000 by 1938</a:t>
            </a:r>
          </a:p>
          <a:p>
            <a:pPr marL="436244" lvl="0" indent="-436244">
              <a:lnSpc>
                <a:spcPct val="90000"/>
              </a:lnSpc>
              <a:spcBef>
                <a:spcPts val="2700"/>
              </a:spcBef>
              <a:buSzPct val="45000"/>
              <a:buFont typeface="American Typewriter"/>
              <a:buBlip>
                <a:blip r:embed="rId2"/>
              </a:buBlip>
              <a:defRPr sz="1800"/>
            </a:pPr>
            <a:r>
              <a:rPr sz="3400">
                <a:latin typeface="Palatino"/>
                <a:ea typeface="Palatino"/>
                <a:cs typeface="Palatino"/>
                <a:sym typeface="Palatino"/>
              </a:rPr>
              <a:t>1.94 million in 1944</a:t>
            </a:r>
          </a:p>
          <a:p>
            <a:pPr marL="436244" lvl="0" indent="-436244">
              <a:lnSpc>
                <a:spcPct val="90000"/>
              </a:lnSpc>
              <a:spcBef>
                <a:spcPts val="2700"/>
              </a:spcBef>
              <a:buSzPct val="45000"/>
              <a:buFont typeface="American Typewriter"/>
              <a:buBlip>
                <a:blip r:embed="rId2"/>
              </a:buBlip>
              <a:defRPr sz="1800"/>
            </a:pPr>
            <a:r>
              <a:rPr sz="3400">
                <a:latin typeface="Palatino"/>
                <a:ea typeface="Palatino"/>
                <a:cs typeface="Palatino"/>
                <a:sym typeface="Palatino"/>
              </a:rPr>
              <a:t>Many worked in dirty and dangerous jobs such as mining. </a:t>
            </a:r>
          </a:p>
          <a:p>
            <a:pPr marL="436244" lvl="0" indent="-436244">
              <a:lnSpc>
                <a:spcPct val="90000"/>
              </a:lnSpc>
              <a:spcBef>
                <a:spcPts val="2700"/>
              </a:spcBef>
              <a:buSzPct val="45000"/>
              <a:buFont typeface="American Typewriter"/>
              <a:buBlip>
                <a:blip r:embed="rId2"/>
              </a:buBlip>
              <a:defRPr sz="1800"/>
            </a:pPr>
            <a:r>
              <a:rPr sz="3400">
                <a:latin typeface="Palatino"/>
                <a:ea typeface="Palatino"/>
                <a:cs typeface="Palatino"/>
                <a:sym typeface="Palatino"/>
              </a:rPr>
              <a:t>Almost 1.5 million returned home after 1945.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90727">
              <a:defRPr sz="1800"/>
            </a:pPr>
            <a:r>
              <a:rPr sz="6719"/>
              <a:t>Zainichi</a:t>
            </a:r>
          </a:p>
          <a:p>
            <a:pPr lvl="0" defTabSz="490727">
              <a:defRPr sz="1800"/>
            </a:pPr>
            <a:r>
              <a:rPr sz="6719"/>
              <a:t>Koreans in Japan</a:t>
            </a:r>
          </a:p>
        </p:txBody>
      </p:sp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 defTabSz="490727">
              <a:spcBef>
                <a:spcPts val="0"/>
              </a:spcBef>
              <a:buSzTx/>
              <a:buNone/>
              <a:defRPr sz="1800"/>
            </a:pPr>
            <a:r>
              <a:rPr sz="3024">
                <a:latin typeface="Arial"/>
                <a:ea typeface="Arial"/>
                <a:cs typeface="Arial"/>
                <a:sym typeface="Arial"/>
              </a:rPr>
              <a:t>904,512 in Japan, of whom 296,168  were Japanese citizens and 499,553 permanent residents in 2007. </a:t>
            </a:r>
          </a:p>
          <a:p>
            <a:pPr marL="329685" lvl="0" indent="-329685" defTabSz="490727">
              <a:spcBef>
                <a:spcPts val="3500"/>
              </a:spcBef>
              <a:defRPr sz="1800"/>
            </a:pPr>
            <a:r>
              <a:rPr sz="3024">
                <a:latin typeface="Arial"/>
                <a:ea typeface="Arial"/>
                <a:cs typeface="Arial"/>
                <a:sym typeface="Arial"/>
              </a:rPr>
              <a:t>Most returned to Korea after 1945.</a:t>
            </a:r>
          </a:p>
          <a:p>
            <a:pPr marL="329685" lvl="0" indent="-329685" defTabSz="490727">
              <a:spcBef>
                <a:spcPts val="3500"/>
              </a:spcBef>
              <a:defRPr sz="1800"/>
            </a:pPr>
            <a:r>
              <a:rPr sz="3024">
                <a:latin typeface="Arial"/>
                <a:ea typeface="Arial"/>
                <a:cs typeface="Arial"/>
                <a:sym typeface="Arial"/>
              </a:rPr>
              <a:t>Almost 100,000 moved to North Korea after in 1959 and into the early 1960s</a:t>
            </a:r>
          </a:p>
          <a:p>
            <a:pPr marL="329685" lvl="0" indent="-329685" defTabSz="490727">
              <a:spcBef>
                <a:spcPts val="3500"/>
              </a:spcBef>
              <a:defRPr sz="1800"/>
            </a:pPr>
            <a:r>
              <a:rPr sz="3024">
                <a:latin typeface="Arial"/>
                <a:ea typeface="Arial"/>
                <a:cs typeface="Arial"/>
                <a:sym typeface="Arial"/>
              </a:rPr>
              <a:t>Was mostly pro-North Korean until the 1980s. Is now mostly pro-South Korean </a:t>
            </a:r>
          </a:p>
          <a:p>
            <a:pPr marL="329685" lvl="0" indent="-329685" defTabSz="490727">
              <a:spcBef>
                <a:spcPts val="3500"/>
              </a:spcBef>
              <a:defRPr sz="1800"/>
            </a:pPr>
            <a:r>
              <a:rPr sz="3024">
                <a:latin typeface="Arial"/>
                <a:ea typeface="Arial"/>
                <a:cs typeface="Arial"/>
                <a:sym typeface="Arial"/>
              </a:rPr>
              <a:t>Still face discrimination, though the younger (3rd, 4th and 5th generations) have begun to merge into the general Japanese population.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600">
                <a:solidFill>
                  <a:srgbClr val="6E603B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600">
                <a:solidFill>
                  <a:srgbClr val="6E603B"/>
                </a:solidFill>
              </a:rPr>
              <a:t>Koreans in Russia</a:t>
            </a:r>
          </a:p>
        </p:txBody>
      </p:sp>
      <p:sp>
        <p:nvSpPr>
          <p:cNvPr id="78" name="Shape 7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36244" lvl="0" indent="-436244">
              <a:lnSpc>
                <a:spcPct val="90000"/>
              </a:lnSpc>
              <a:spcBef>
                <a:spcPts val="2700"/>
              </a:spcBef>
              <a:buSzPct val="45000"/>
              <a:buFont typeface="American Typewriter"/>
              <a:buBlip>
                <a:blip r:embed="rId2"/>
              </a:buBlip>
              <a:defRPr sz="1800"/>
            </a:pPr>
            <a:r>
              <a:rPr sz="3400">
                <a:latin typeface="Palatino"/>
                <a:ea typeface="Palatino"/>
                <a:cs typeface="Palatino"/>
                <a:sym typeface="Palatino"/>
              </a:rPr>
              <a:t>In the maritime provinces</a:t>
            </a:r>
          </a:p>
          <a:p>
            <a:pPr marL="436244" lvl="0" indent="-436244">
              <a:lnSpc>
                <a:spcPct val="90000"/>
              </a:lnSpc>
              <a:spcBef>
                <a:spcPts val="2700"/>
              </a:spcBef>
              <a:buSzPct val="45000"/>
              <a:buFont typeface="American Typewriter"/>
              <a:buBlip>
                <a:blip r:embed="rId2"/>
              </a:buBlip>
              <a:defRPr sz="1800"/>
            </a:pPr>
            <a:r>
              <a:rPr sz="3400">
                <a:latin typeface="Palatino"/>
                <a:ea typeface="Palatino"/>
                <a:cs typeface="Palatino"/>
                <a:sym typeface="Palatino"/>
              </a:rPr>
              <a:t>32,000 by 1900</a:t>
            </a:r>
          </a:p>
          <a:p>
            <a:pPr marL="436244" lvl="0" indent="-436244">
              <a:lnSpc>
                <a:spcPct val="90000"/>
              </a:lnSpc>
              <a:spcBef>
                <a:spcPts val="2700"/>
              </a:spcBef>
              <a:buSzPct val="45000"/>
              <a:buFont typeface="American Typewriter"/>
              <a:buBlip>
                <a:blip r:embed="rId2"/>
              </a:buBlip>
              <a:defRPr sz="1800"/>
            </a:pPr>
            <a:r>
              <a:rPr sz="3400">
                <a:latin typeface="Palatino"/>
                <a:ea typeface="Palatino"/>
                <a:cs typeface="Palatino"/>
                <a:sym typeface="Palatino"/>
              </a:rPr>
              <a:t>60,000 by 1922</a:t>
            </a:r>
          </a:p>
          <a:p>
            <a:pPr marL="436244" lvl="0" indent="-436244">
              <a:lnSpc>
                <a:spcPct val="90000"/>
              </a:lnSpc>
              <a:spcBef>
                <a:spcPts val="2700"/>
              </a:spcBef>
              <a:buSzPct val="45000"/>
              <a:buFont typeface="American Typewriter"/>
              <a:buBlip>
                <a:blip r:embed="rId2"/>
              </a:buBlip>
              <a:defRPr sz="1800"/>
            </a:pPr>
            <a:r>
              <a:rPr sz="3400">
                <a:latin typeface="Palatino"/>
                <a:ea typeface="Palatino"/>
                <a:cs typeface="Palatino"/>
                <a:sym typeface="Palatino"/>
              </a:rPr>
              <a:t>123,000 by 1926</a:t>
            </a:r>
          </a:p>
          <a:p>
            <a:pPr marL="436244" lvl="0" indent="-436244">
              <a:lnSpc>
                <a:spcPct val="90000"/>
              </a:lnSpc>
              <a:spcBef>
                <a:spcPts val="2700"/>
              </a:spcBef>
              <a:buSzPct val="45000"/>
              <a:buFont typeface="American Typewriter"/>
              <a:buBlip>
                <a:blip r:embed="rId2"/>
              </a:buBlip>
              <a:defRPr sz="1800"/>
            </a:pPr>
            <a:r>
              <a:rPr sz="3400">
                <a:latin typeface="Palatino"/>
                <a:ea typeface="Palatino"/>
                <a:cs typeface="Palatino"/>
                <a:sym typeface="Palatino"/>
              </a:rPr>
              <a:t>200,000 Koreans were moved from the east coast to central Asia in 1937.</a:t>
            </a:r>
          </a:p>
          <a:p>
            <a:pPr marL="436244" lvl="0" indent="-436244">
              <a:lnSpc>
                <a:spcPct val="90000"/>
              </a:lnSpc>
              <a:spcBef>
                <a:spcPts val="2700"/>
              </a:spcBef>
              <a:buSzPct val="45000"/>
              <a:buFont typeface="American Typewriter"/>
              <a:buBlip>
                <a:blip r:embed="rId2"/>
              </a:buBlip>
              <a:defRPr sz="1800"/>
            </a:pPr>
            <a:r>
              <a:rPr sz="3400">
                <a:latin typeface="Palatino"/>
                <a:ea typeface="Palatino"/>
                <a:cs typeface="Palatino"/>
                <a:sym typeface="Palatino"/>
              </a:rPr>
              <a:t>43,000 Koreans in Sakhalin left behind and stranded after 1945.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000">
                <a:latin typeface="Arial"/>
                <a:ea typeface="Arial"/>
                <a:cs typeface="Arial"/>
                <a:sym typeface="Arial"/>
              </a:rPr>
              <a:t>Koryŏ saram</a:t>
            </a:r>
          </a:p>
          <a:p>
            <a:pPr lvl="0">
              <a:defRPr sz="1800"/>
            </a:pPr>
            <a:r>
              <a:rPr sz="6000">
                <a:latin typeface="Arial"/>
                <a:ea typeface="Arial"/>
                <a:cs typeface="Arial"/>
                <a:sym typeface="Arial"/>
              </a:rPr>
              <a:t>Koreans in the Former USSR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7952" lvl="0" indent="-367952">
              <a:defRPr sz="1800"/>
            </a:pPr>
            <a:r>
              <a:rPr sz="3000">
                <a:latin typeface="Helvetica"/>
                <a:ea typeface="Helvetica"/>
                <a:cs typeface="Helvetica"/>
                <a:sym typeface="Helvetica"/>
              </a:rPr>
              <a:t> 534,339 in the various countries of the former Soviet Union, of whom were 518,437 are citizens of their respective countries in 2007. </a:t>
            </a:r>
          </a:p>
          <a:p>
            <a:pPr marL="367952" lvl="0" indent="-367952">
              <a:defRPr sz="1800"/>
            </a:pPr>
            <a:r>
              <a:rPr sz="3000">
                <a:latin typeface="Helvetica"/>
                <a:ea typeface="Helvetica"/>
                <a:cs typeface="Helvetica"/>
                <a:sym typeface="Helvetica"/>
              </a:rPr>
              <a:t>Settled in the area just north of the Russian-Korean border until Stalin moved them to Central Asia in the late 1930s. </a:t>
            </a:r>
          </a:p>
          <a:p>
            <a:pPr marL="367952" lvl="0" indent="-367952">
              <a:defRPr sz="1800"/>
            </a:pPr>
            <a:r>
              <a:rPr sz="3000">
                <a:latin typeface="Helvetica"/>
                <a:ea typeface="Helvetica"/>
                <a:cs typeface="Helvetica"/>
                <a:sym typeface="Helvetica"/>
              </a:rPr>
              <a:t>Are concentrated in and Uzbekistan (179,339), Russia (220,027) and  Kazakhistan (103,952)</a:t>
            </a:r>
          </a:p>
          <a:p>
            <a:pPr marL="367952" lvl="0" indent="-367952">
              <a:defRPr sz="1800"/>
            </a:pPr>
            <a:r>
              <a:rPr sz="3000">
                <a:latin typeface="Helvetica"/>
                <a:ea typeface="Helvetica"/>
                <a:cs typeface="Helvetica"/>
                <a:sym typeface="Helvetica"/>
              </a:rPr>
              <a:t>Have mostly merged into the general population. Most of the younger generation do not speak Korean.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Review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 What was the “arduous march”? </a:t>
            </a:r>
          </a:p>
          <a:p>
            <a:pPr lvl="0">
              <a:defRPr sz="1800"/>
            </a:pPr>
            <a:r>
              <a:rPr sz="3600"/>
              <a:t>What was the “Sunshine Policy”</a:t>
            </a:r>
          </a:p>
          <a:p>
            <a:pPr lvl="0">
              <a:defRPr sz="1800"/>
            </a:pPr>
            <a:r>
              <a:rPr sz="3600"/>
              <a:t>Why has North Korea built atomic bombs? </a:t>
            </a:r>
          </a:p>
          <a:p>
            <a:pPr lvl="0">
              <a:defRPr sz="1800"/>
            </a:pPr>
            <a:r>
              <a:rPr sz="3600"/>
              <a:t>What are relations between the ROK and the DPRK like today?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refugees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What  happens to many North Korean women when they sneak into China? </a:t>
            </a:r>
          </a:p>
          <a:p>
            <a:pPr lvl="0">
              <a:defRPr sz="1800"/>
            </a:pPr>
            <a:r>
              <a:rPr sz="3600"/>
              <a:t>What happens to North Koreans who make it to the ROK?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90727">
              <a:defRPr sz="1800"/>
            </a:pPr>
            <a:r>
              <a:rPr sz="6719"/>
              <a:t>The Kim Jong Un Era:</a:t>
            </a:r>
          </a:p>
          <a:p>
            <a:pPr lvl="0" defTabSz="490727">
              <a:defRPr sz="1800"/>
            </a:pPr>
            <a:r>
              <a:rPr sz="6719"/>
              <a:t>From Republic to Kingdom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31165" lvl="0" indent="-431165" defTabSz="566674">
              <a:spcBef>
                <a:spcPts val="4000"/>
              </a:spcBef>
              <a:defRPr sz="1800"/>
            </a:pPr>
            <a:r>
              <a:rPr sz="3492"/>
              <a:t>Why did Kim Jong Un become the new leader? </a:t>
            </a:r>
          </a:p>
          <a:p>
            <a:pPr marL="431165" lvl="0" indent="-431165" defTabSz="566674">
              <a:spcBef>
                <a:spcPts val="4000"/>
              </a:spcBef>
              <a:defRPr sz="1800"/>
            </a:pPr>
            <a:r>
              <a:rPr sz="3492"/>
              <a:t>Why did he kill his uncle Jang Sungtaek?</a:t>
            </a:r>
          </a:p>
          <a:p>
            <a:pPr marL="431165" lvl="0" indent="-431165" defTabSz="566674">
              <a:spcBef>
                <a:spcPts val="4000"/>
              </a:spcBef>
              <a:defRPr sz="1800"/>
            </a:pPr>
            <a:r>
              <a:rPr sz="3492"/>
              <a:t>Who really runs the DPRK, the military, the party, or the government? Or is Kim Jong Un really in charge?</a:t>
            </a:r>
          </a:p>
          <a:p>
            <a:pPr marL="431165" lvl="0" indent="-431165" defTabSz="566674">
              <a:spcBef>
                <a:spcPts val="4000"/>
              </a:spcBef>
              <a:defRPr sz="1800"/>
            </a:pPr>
            <a:r>
              <a:rPr sz="3492"/>
              <a:t>Has North Korea already begun to change? What has changed in Pyongyang over the last few years? Is the gap between Pyongyang and the rest of the country growing?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 lvl="0">
              <a:defRPr sz="1800"/>
            </a:pPr>
            <a:r>
              <a:rPr sz="7600"/>
              <a:t>Is Reunification possible?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952500" y="2609850"/>
            <a:ext cx="11099800" cy="6286500"/>
          </a:xfrm>
          <a:prstGeom prst="rect">
            <a:avLst/>
          </a:prstGeom>
        </p:spPr>
        <p:txBody>
          <a:bodyPr/>
          <a:lstStyle/>
          <a:p>
            <a:pPr marL="351155" lvl="0" indent="-351155" defTabSz="461518">
              <a:spcBef>
                <a:spcPts val="3300"/>
              </a:spcBef>
              <a:defRPr sz="1800"/>
            </a:pPr>
            <a:r>
              <a:rPr sz="2844"/>
              <a:t>Growing economic and cultural disparity between the DPRK and the ROK</a:t>
            </a:r>
          </a:p>
          <a:p>
            <a:pPr marL="351155" lvl="0" indent="-351155" defTabSz="461518">
              <a:spcBef>
                <a:spcPts val="3300"/>
              </a:spcBef>
              <a:defRPr sz="1800"/>
            </a:pPr>
            <a:r>
              <a:rPr sz="2844"/>
              <a:t>South Koreans are losing interest in uniting with the north. </a:t>
            </a:r>
          </a:p>
          <a:p>
            <a:pPr marL="351155" lvl="0" indent="-351155" defTabSz="461518">
              <a:spcBef>
                <a:spcPts val="3300"/>
              </a:spcBef>
              <a:defRPr sz="1800"/>
            </a:pPr>
            <a:r>
              <a:rPr sz="2844"/>
              <a:t>three scenarios:</a:t>
            </a:r>
          </a:p>
          <a:p>
            <a:pPr marL="351155" lvl="0" indent="-351155" defTabSz="461518">
              <a:spcBef>
                <a:spcPts val="3300"/>
              </a:spcBef>
              <a:defRPr sz="1800"/>
            </a:pPr>
            <a:r>
              <a:rPr sz="2844"/>
              <a:t>The north collapses and is absorbed by the South.</a:t>
            </a:r>
          </a:p>
          <a:p>
            <a:pPr marL="351155" lvl="0" indent="-351155" defTabSz="461518">
              <a:spcBef>
                <a:spcPts val="3300"/>
              </a:spcBef>
              <a:defRPr sz="1800"/>
            </a:pPr>
            <a:r>
              <a:rPr sz="2844"/>
              <a:t>Increasing economic integration of north and south leads to a free trade zone which will lead to growing administrative coordination and eventual union in a Koryŏ federation with local autonomy. </a:t>
            </a:r>
          </a:p>
          <a:p>
            <a:pPr marL="351155" lvl="0" indent="-351155" defTabSz="461518">
              <a:spcBef>
                <a:spcPts val="3300"/>
              </a:spcBef>
              <a:defRPr sz="1800"/>
            </a:pPr>
            <a:r>
              <a:rPr sz="2844"/>
              <a:t>Or the DPRK may fall under China’s control. 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The Korean Diaspora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Were there any significant Korean communities outside of Korea in 1850? In 1900? In 1945?</a:t>
            </a:r>
          </a:p>
          <a:p>
            <a:pPr lvl="0">
              <a:defRPr sz="1800"/>
            </a:pPr>
            <a:r>
              <a:rPr sz="3600"/>
              <a:t>When Koreans began moving abroad, where did they move first? Where were the major overseas Korean communities in 1945? </a:t>
            </a:r>
          </a:p>
          <a:p>
            <a:pPr lvl="0">
              <a:defRPr sz="1800"/>
            </a:pPr>
            <a:r>
              <a:rPr sz="3600"/>
              <a:t>What happened to those communities? 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600"/>
            </a:lvl1pPr>
          </a:lstStyle>
          <a:p>
            <a:pPr lvl="0">
              <a:defRPr sz="1800"/>
            </a:pPr>
            <a:r>
              <a:rPr sz="4600"/>
              <a:t>Koreans Abroad in 2011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73379" lvl="0" indent="-373379" defTabSz="490727">
              <a:spcBef>
                <a:spcPts val="3500"/>
              </a:spcBef>
              <a:defRPr sz="1800"/>
            </a:pPr>
            <a:r>
              <a:rPr sz="3024">
                <a:latin typeface="Arial"/>
                <a:ea typeface="Arial"/>
                <a:cs typeface="Arial"/>
                <a:sym typeface="Arial"/>
              </a:rPr>
              <a:t>China  			           </a:t>
            </a:r>
            <a:r>
              <a:rPr sz="3024">
                <a:solidFill>
                  <a:srgbClr val="323333"/>
                </a:solidFill>
                <a:latin typeface="Courier"/>
                <a:ea typeface="Courier"/>
                <a:cs typeface="Courier"/>
                <a:sym typeface="Courier"/>
              </a:rPr>
              <a:t>2,503,299</a:t>
            </a:r>
            <a:endParaRPr sz="3024">
              <a:latin typeface="Arial"/>
              <a:ea typeface="Arial"/>
              <a:cs typeface="Arial"/>
              <a:sym typeface="Arial"/>
            </a:endParaRPr>
          </a:p>
          <a:p>
            <a:pPr marL="373379" lvl="0" indent="-373379" defTabSz="490727">
              <a:spcBef>
                <a:spcPts val="3500"/>
              </a:spcBef>
              <a:defRPr sz="1800"/>
            </a:pPr>
            <a:r>
              <a:rPr sz="3024">
                <a:latin typeface="Arial"/>
                <a:ea typeface="Arial"/>
                <a:cs typeface="Arial"/>
                <a:sym typeface="Arial"/>
              </a:rPr>
              <a:t>US       			          </a:t>
            </a:r>
            <a:r>
              <a:rPr sz="3024">
                <a:solidFill>
                  <a:srgbClr val="323333"/>
                </a:solidFill>
                <a:latin typeface="Courier"/>
                <a:ea typeface="Courier"/>
                <a:cs typeface="Courier"/>
                <a:sym typeface="Courier"/>
              </a:rPr>
              <a:t>2,051,273</a:t>
            </a:r>
            <a:endParaRPr sz="3024">
              <a:latin typeface="Arial"/>
              <a:ea typeface="Arial"/>
              <a:cs typeface="Arial"/>
              <a:sym typeface="Arial"/>
            </a:endParaRPr>
          </a:p>
          <a:p>
            <a:pPr marL="373379" lvl="0" indent="-373379" defTabSz="490727">
              <a:spcBef>
                <a:spcPts val="3500"/>
              </a:spcBef>
              <a:defRPr sz="1800"/>
            </a:pPr>
            <a:r>
              <a:rPr sz="3024">
                <a:latin typeface="Arial"/>
                <a:ea typeface="Arial"/>
                <a:cs typeface="Arial"/>
                <a:sym typeface="Arial"/>
              </a:rPr>
              <a:t>Japan   			               </a:t>
            </a:r>
            <a:r>
              <a:rPr sz="3024">
                <a:solidFill>
                  <a:srgbClr val="323333"/>
                </a:solidFill>
                <a:latin typeface="Courier"/>
                <a:ea typeface="Courier"/>
                <a:cs typeface="Courier"/>
                <a:sym typeface="Courier"/>
              </a:rPr>
              <a:t>904,512 </a:t>
            </a:r>
            <a:endParaRPr sz="3024">
              <a:latin typeface="Arial"/>
              <a:ea typeface="Arial"/>
              <a:cs typeface="Arial"/>
              <a:sym typeface="Arial"/>
            </a:endParaRPr>
          </a:p>
          <a:p>
            <a:pPr marL="373379" lvl="0" indent="-373379" defTabSz="490727">
              <a:spcBef>
                <a:spcPts val="3500"/>
              </a:spcBef>
              <a:defRPr sz="1800"/>
            </a:pPr>
            <a:r>
              <a:rPr sz="3024">
                <a:latin typeface="Arial"/>
                <a:ea typeface="Arial"/>
                <a:cs typeface="Arial"/>
                <a:sym typeface="Arial"/>
              </a:rPr>
              <a:t>Former Soviet Union  	 534,339</a:t>
            </a:r>
          </a:p>
          <a:p>
            <a:pPr marL="373379" lvl="0" indent="-373379" defTabSz="490727">
              <a:spcBef>
                <a:spcPts val="3500"/>
              </a:spcBef>
              <a:defRPr sz="1800"/>
            </a:pPr>
            <a:r>
              <a:rPr sz="3024">
                <a:latin typeface="Arial"/>
                <a:ea typeface="Arial"/>
                <a:cs typeface="Arial"/>
                <a:sym typeface="Arial"/>
              </a:rPr>
              <a:t>Canada             		     </a:t>
            </a:r>
            <a:r>
              <a:rPr sz="3024">
                <a:solidFill>
                  <a:srgbClr val="323333"/>
                </a:solidFill>
                <a:latin typeface="Courier"/>
                <a:ea typeface="Courier"/>
                <a:cs typeface="Courier"/>
                <a:sym typeface="Courier"/>
              </a:rPr>
              <a:t>223,322 </a:t>
            </a:r>
            <a:r>
              <a:rPr sz="3024">
                <a:latin typeface="Arial"/>
                <a:ea typeface="Arial"/>
                <a:cs typeface="Arial"/>
                <a:sym typeface="Arial"/>
              </a:rPr>
              <a:t>(ROK government figures)</a:t>
            </a:r>
          </a:p>
          <a:p>
            <a:pPr marL="373379" lvl="0" indent="-373379" defTabSz="490727">
              <a:spcBef>
                <a:spcPts val="3500"/>
              </a:spcBef>
              <a:defRPr sz="1800"/>
            </a:pPr>
            <a:r>
              <a:rPr sz="3024"/>
              <a:t>Australia                 </a:t>
            </a:r>
            <a:r>
              <a:rPr sz="3024">
                <a:latin typeface="Arial"/>
                <a:ea typeface="Arial"/>
                <a:cs typeface="Arial"/>
                <a:sym typeface="Arial"/>
              </a:rPr>
              <a:t>             </a:t>
            </a:r>
            <a:r>
              <a:rPr sz="3024">
                <a:solidFill>
                  <a:srgbClr val="323333"/>
                </a:solidFill>
                <a:latin typeface="Courier"/>
                <a:ea typeface="Courier"/>
                <a:cs typeface="Courier"/>
                <a:sym typeface="Courier"/>
              </a:rPr>
              <a:t>125,669 </a:t>
            </a:r>
            <a:endParaRPr sz="3024">
              <a:latin typeface="Helvetica"/>
              <a:ea typeface="Helvetica"/>
              <a:cs typeface="Helvetica"/>
              <a:sym typeface="Helvetica"/>
            </a:endParaRPr>
          </a:p>
          <a:p>
            <a:pPr marL="373379" lvl="0" indent="-373379" defTabSz="490727">
              <a:spcBef>
                <a:spcPts val="3500"/>
              </a:spcBef>
              <a:defRPr sz="1800"/>
            </a:pPr>
            <a:r>
              <a:rPr sz="3024">
                <a:latin typeface="Arial"/>
                <a:ea typeface="Arial"/>
                <a:cs typeface="Arial"/>
                <a:sym typeface="Arial"/>
              </a:rPr>
              <a:t>across 169 different countries.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600"/>
            </a:lvl1pPr>
          </a:lstStyle>
          <a:p>
            <a:pPr lvl="0">
              <a:defRPr sz="1800"/>
            </a:pPr>
            <a:r>
              <a:rPr sz="4600"/>
              <a:t>More Numbers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73379" lvl="0" indent="-373379" defTabSz="490727">
              <a:spcBef>
                <a:spcPts val="3500"/>
              </a:spcBef>
              <a:defRPr sz="1800"/>
            </a:pPr>
            <a:r>
              <a:rPr sz="3024">
                <a:latin typeface="Arial"/>
                <a:ea typeface="Arial"/>
                <a:cs typeface="Arial"/>
                <a:sym typeface="Arial"/>
              </a:rPr>
              <a:t>The Philippines  115,400</a:t>
            </a:r>
          </a:p>
          <a:p>
            <a:pPr marL="373379" lvl="0" indent="-373379" defTabSz="490727">
              <a:spcBef>
                <a:spcPts val="3500"/>
              </a:spcBef>
              <a:defRPr sz="1800"/>
            </a:pPr>
            <a:r>
              <a:rPr sz="3024">
                <a:latin typeface="Arial"/>
                <a:ea typeface="Arial"/>
                <a:cs typeface="Arial"/>
                <a:sym typeface="Arial"/>
              </a:rPr>
              <a:t>Vietnam  88,120</a:t>
            </a:r>
          </a:p>
          <a:p>
            <a:pPr marL="373379" lvl="0" indent="-373379" defTabSz="490727">
              <a:spcBef>
                <a:spcPts val="3500"/>
              </a:spcBef>
              <a:defRPr sz="1800"/>
            </a:pPr>
            <a:r>
              <a:rPr sz="3024">
                <a:latin typeface="Arial"/>
                <a:ea typeface="Arial"/>
                <a:cs typeface="Arial"/>
                <a:sym typeface="Arial"/>
              </a:rPr>
              <a:t>Brazil    48,419</a:t>
            </a:r>
          </a:p>
          <a:p>
            <a:pPr marL="373379" lvl="0" indent="-373379" defTabSz="490727">
              <a:spcBef>
                <a:spcPts val="3500"/>
              </a:spcBef>
              <a:defRPr sz="1800"/>
            </a:pPr>
            <a:r>
              <a:rPr sz="3024">
                <a:latin typeface="Arial"/>
                <a:ea typeface="Arial"/>
                <a:cs typeface="Arial"/>
                <a:sym typeface="Arial"/>
              </a:rPr>
              <a:t>The UK   45,419</a:t>
            </a:r>
          </a:p>
          <a:p>
            <a:pPr marL="373379" lvl="0" indent="-373379" defTabSz="490727">
              <a:spcBef>
                <a:spcPts val="3500"/>
              </a:spcBef>
              <a:defRPr sz="1800"/>
            </a:pPr>
            <a:r>
              <a:rPr sz="3024">
                <a:latin typeface="Arial"/>
                <a:ea typeface="Arial"/>
                <a:cs typeface="Arial"/>
                <a:sym typeface="Arial"/>
              </a:rPr>
              <a:t>Thailand  40,370</a:t>
            </a:r>
          </a:p>
          <a:p>
            <a:pPr marL="373379" lvl="0" indent="-373379" defTabSz="490727">
              <a:spcBef>
                <a:spcPts val="3500"/>
              </a:spcBef>
              <a:defRPr sz="1800"/>
            </a:pPr>
            <a:r>
              <a:rPr sz="3024">
                <a:latin typeface="Arial"/>
                <a:ea typeface="Arial"/>
                <a:cs typeface="Arial"/>
                <a:sym typeface="Arial"/>
              </a:rPr>
              <a:t>Indonesia:  31,760  Germany 31,248  New Zealand 30,792</a:t>
            </a:r>
          </a:p>
          <a:p>
            <a:pPr marL="373379" lvl="0" indent="-373379" defTabSz="490727">
              <a:spcBef>
                <a:spcPts val="3500"/>
              </a:spcBef>
              <a:defRPr sz="1800"/>
            </a:pPr>
            <a:r>
              <a:rPr sz="3024">
                <a:latin typeface="Arial"/>
                <a:ea typeface="Arial"/>
                <a:cs typeface="Arial"/>
                <a:sym typeface="Arial"/>
              </a:rPr>
              <a:t>A total of </a:t>
            </a:r>
            <a:r>
              <a:rPr sz="3024">
                <a:solidFill>
                  <a:srgbClr val="323333"/>
                </a:solidFill>
                <a:latin typeface="Courier"/>
                <a:ea typeface="Courier"/>
                <a:cs typeface="Courier"/>
                <a:sym typeface="Courier"/>
              </a:rPr>
              <a:t>6,958,486</a:t>
            </a:r>
            <a:r>
              <a:rPr sz="3024">
                <a:latin typeface="Arial"/>
                <a:ea typeface="Arial"/>
                <a:cs typeface="Arial"/>
                <a:sym typeface="Arial"/>
              </a:rPr>
              <a:t>  now live outside of Korea, scattered across 177 different countries.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Koreans in Canada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71718" lvl="0" indent="-271718" defTabSz="438150">
              <a:spcBef>
                <a:spcPts val="3100"/>
              </a:spcBef>
              <a:buClr>
                <a:srgbClr val="535353"/>
              </a:buClr>
              <a:defRPr sz="1800"/>
            </a:pPr>
            <a:r>
              <a:rPr sz="2400"/>
              <a:t>No Koreans to speak of before 1945. </a:t>
            </a:r>
          </a:p>
          <a:p>
            <a:pPr marL="271718" lvl="0" indent="-271718" defTabSz="438150">
              <a:spcBef>
                <a:spcPts val="3100"/>
              </a:spcBef>
              <a:buClr>
                <a:srgbClr val="535353"/>
              </a:buClr>
              <a:defRPr sz="1800"/>
            </a:pPr>
            <a:r>
              <a:rPr sz="2400"/>
              <a:t>First professionals began arriving at the end of the 1950s and early 1960s. Only 3,135 Koreans had moved to Canada by 1971.</a:t>
            </a:r>
          </a:p>
          <a:p>
            <a:pPr marL="271718" lvl="0" indent="-271718" defTabSz="438150">
              <a:spcBef>
                <a:spcPts val="3100"/>
              </a:spcBef>
              <a:buClr>
                <a:srgbClr val="535353"/>
              </a:buClr>
              <a:defRPr sz="1800"/>
            </a:pPr>
            <a:r>
              <a:rPr sz="2400"/>
              <a:t>12,000 moved to Canada between 1971 and 1980</a:t>
            </a:r>
          </a:p>
          <a:p>
            <a:pPr marL="271718" lvl="0" indent="-271718" defTabSz="438150">
              <a:spcBef>
                <a:spcPts val="3100"/>
              </a:spcBef>
              <a:buClr>
                <a:srgbClr val="535353"/>
              </a:buClr>
              <a:defRPr sz="1800"/>
            </a:pPr>
            <a:r>
              <a:rPr sz="2400"/>
              <a:t>13,505 between 1981 and 1990</a:t>
            </a:r>
          </a:p>
          <a:p>
            <a:pPr marL="271718" lvl="0" indent="-271718" defTabSz="438150">
              <a:spcBef>
                <a:spcPts val="3100"/>
              </a:spcBef>
              <a:buClr>
                <a:srgbClr val="535353"/>
              </a:buClr>
              <a:defRPr sz="1800"/>
            </a:pPr>
            <a:r>
              <a:rPr sz="2400"/>
              <a:t>42,585 between 1991 and 2000</a:t>
            </a:r>
          </a:p>
          <a:p>
            <a:pPr marL="271718" lvl="0" indent="-271718" defTabSz="438150">
              <a:spcBef>
                <a:spcPts val="3100"/>
              </a:spcBef>
              <a:buClr>
                <a:srgbClr val="535353"/>
              </a:buClr>
              <a:defRPr sz="1800"/>
            </a:pPr>
            <a:r>
              <a:rPr sz="2400"/>
              <a:t>41,365 between 2001 and 2006.</a:t>
            </a:r>
          </a:p>
          <a:p>
            <a:pPr marL="271718" lvl="0" indent="-271718" defTabSz="438150">
              <a:spcBef>
                <a:spcPts val="3100"/>
              </a:spcBef>
              <a:buClr>
                <a:srgbClr val="535353"/>
              </a:buClr>
              <a:defRPr sz="1800"/>
            </a:pPr>
            <a:r>
              <a:rPr sz="2400"/>
              <a:t>There were close to 150,000 Koreans in Canada, according to Census Canada in 2006. Korean government says over 200,000 Koreans live in Canada now.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933</Words>
  <Application>Microsoft Macintosh PowerPoint</Application>
  <PresentationFormat>Custom</PresentationFormat>
  <Paragraphs>104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White</vt:lpstr>
      <vt:lpstr>Koreans  in the 21st century</vt:lpstr>
      <vt:lpstr>Review</vt:lpstr>
      <vt:lpstr>refugees</vt:lpstr>
      <vt:lpstr>The Kim Jong Un Era: From Republic to Kingdom</vt:lpstr>
      <vt:lpstr>Is Reunification possible?</vt:lpstr>
      <vt:lpstr>The Korean Diaspora</vt:lpstr>
      <vt:lpstr>Koreans Abroad in 2011</vt:lpstr>
      <vt:lpstr>More Numbers</vt:lpstr>
      <vt:lpstr>Koreans in Canada</vt:lpstr>
      <vt:lpstr>Koreans in  North America</vt:lpstr>
      <vt:lpstr>Korean-Americans</vt:lpstr>
      <vt:lpstr>Koreans in China</vt:lpstr>
      <vt:lpstr>Chosŏnjok Koreans In China</vt:lpstr>
      <vt:lpstr>Koreans in Japan</vt:lpstr>
      <vt:lpstr>Zainichi Koreans in Japan</vt:lpstr>
      <vt:lpstr>Koreans in Russia</vt:lpstr>
      <vt:lpstr>Koryŏ saram Koreans in the Former USSR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Koreans  in the 21st century</dc:title>
  <cp:lastModifiedBy>Reviewer Baker</cp:lastModifiedBy>
  <cp:revision>1</cp:revision>
  <dcterms:modified xsi:type="dcterms:W3CDTF">2014-11-27T04:52:17Z</dcterms:modified>
</cp:coreProperties>
</file>