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8" d="100"/>
          <a:sy n="48" d="100"/>
        </p:scale>
        <p:origin x="-1120" y="-10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553510968"/>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Tolcbm1L4eU" TargetMode="External"/><Relationship Id="rId4" Type="http://schemas.openxmlformats.org/officeDocument/2006/relationships/hyperlink" Target="http://www.youtube.com/watch?v=jUbuykLagps" TargetMode="External"/><Relationship Id="rId1" Type="http://schemas.openxmlformats.org/officeDocument/2006/relationships/slideLayout" Target="../slideLayouts/slideLayout6.xml"/><Relationship Id="rId2" Type="http://schemas.openxmlformats.org/officeDocument/2006/relationships/hyperlink" Target="http://www.youtube.com/watch?v=iNPlj0vArC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t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t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t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i665dF_SrJ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defTabSz="514095">
              <a:defRPr sz="1800"/>
            </a:pPr>
            <a:r>
              <a:rPr sz="7040"/>
              <a:t>Authoritarian rule</a:t>
            </a:r>
          </a:p>
          <a:p>
            <a:pPr lvl="0" defTabSz="514095">
              <a:defRPr sz="1800"/>
            </a:pPr>
            <a:r>
              <a:rPr sz="7040"/>
              <a:t>under Park Chung Hee</a:t>
            </a:r>
          </a:p>
          <a:p>
            <a:pPr lvl="0" defTabSz="514095">
              <a:defRPr sz="1800"/>
            </a:pPr>
            <a:r>
              <a:rPr sz="7040"/>
              <a:t>and Chun Doo-hwan</a:t>
            </a:r>
          </a:p>
        </p:txBody>
      </p:sp>
      <p:sp>
        <p:nvSpPr>
          <p:cNvPr id="33" name="Shape 33"/>
          <p:cNvSpPr>
            <a:spLocks noGrp="1"/>
          </p:cNvSpPr>
          <p:nvPr>
            <p:ph type="body" idx="1"/>
          </p:nvPr>
        </p:nvSpPr>
        <p:spPr>
          <a:prstGeom prst="rect">
            <a:avLst/>
          </a:prstGeom>
        </p:spPr>
        <p:txBody>
          <a:bodyPr/>
          <a:lstStyle/>
          <a:p>
            <a:pPr lvl="0">
              <a:defRPr sz="1800"/>
            </a:pPr>
            <a:r>
              <a:rPr sz="3200"/>
              <a:t>November 18, 2014</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xfrm>
            <a:off x="683220" y="444500"/>
            <a:ext cx="11369080" cy="1346746"/>
          </a:xfrm>
          <a:prstGeom prst="rect">
            <a:avLst/>
          </a:prstGeom>
        </p:spPr>
        <p:txBody>
          <a:bodyPr/>
          <a:lstStyle/>
          <a:p>
            <a:pPr lvl="0">
              <a:defRPr sz="1800"/>
            </a:pPr>
            <a:r>
              <a:rPr sz="8000"/>
              <a:t>Seoul Spring, 1980</a:t>
            </a:r>
          </a:p>
        </p:txBody>
      </p:sp>
      <p:sp>
        <p:nvSpPr>
          <p:cNvPr id="60" name="Shape 60"/>
          <p:cNvSpPr>
            <a:spLocks noGrp="1"/>
          </p:cNvSpPr>
          <p:nvPr>
            <p:ph type="body" idx="1"/>
          </p:nvPr>
        </p:nvSpPr>
        <p:spPr>
          <a:xfrm>
            <a:off x="683221" y="2230586"/>
            <a:ext cx="11475244" cy="6841580"/>
          </a:xfrm>
          <a:prstGeom prst="rect">
            <a:avLst/>
          </a:prstGeom>
        </p:spPr>
        <p:txBody>
          <a:bodyPr/>
          <a:lstStyle/>
          <a:p>
            <a:pPr marL="391159" lvl="0" indent="-391159" defTabSz="514095">
              <a:spcBef>
                <a:spcPts val="3600"/>
              </a:spcBef>
              <a:defRPr sz="1800"/>
            </a:pPr>
            <a:r>
              <a:rPr sz="3168"/>
              <a:t>Peaceful student-led demonstrations calling for free elections in Seoul and many other cities, starting in March but picking up the pace into May.</a:t>
            </a:r>
          </a:p>
          <a:p>
            <a:pPr marL="391159" lvl="0" indent="-391159" defTabSz="514095">
              <a:spcBef>
                <a:spcPts val="3600"/>
              </a:spcBef>
              <a:defRPr sz="1800"/>
            </a:pPr>
            <a:r>
              <a:rPr sz="3168"/>
              <a:t>Riot policemen were killed in Seoul  on May 15, when a bus deliberately ran over them from behind while they were distracted by their efforts to push unarmed students out of the South Gate rotary. I was standing across the street and saw it all happen. </a:t>
            </a:r>
          </a:p>
          <a:p>
            <a:pPr marL="391159" lvl="0" indent="-391159" defTabSz="514095">
              <a:spcBef>
                <a:spcPts val="3600"/>
              </a:spcBef>
              <a:defRPr sz="1800"/>
            </a:pPr>
            <a:r>
              <a:rPr sz="3168"/>
              <a:t>That was the first real violence of the demonstrations. Afterwards, student leaders met to discuss how to prevent further violence. And the parliament prepared to meet the next week to end martial law and restore civilian government. </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a:pPr>
            <a:r>
              <a:rPr sz="8000"/>
              <a:t>Democracy Delayed</a:t>
            </a:r>
          </a:p>
        </p:txBody>
      </p:sp>
      <p:sp>
        <p:nvSpPr>
          <p:cNvPr id="63" name="Shape 63"/>
          <p:cNvSpPr>
            <a:spLocks noGrp="1"/>
          </p:cNvSpPr>
          <p:nvPr>
            <p:ph type="body" idx="1"/>
          </p:nvPr>
        </p:nvSpPr>
        <p:spPr>
          <a:prstGeom prst="rect">
            <a:avLst/>
          </a:prstGeom>
        </p:spPr>
        <p:txBody>
          <a:bodyPr/>
          <a:lstStyle/>
          <a:p>
            <a:pPr marL="679518" lvl="0" indent="-437075" defTabSz="484886">
              <a:spcBef>
                <a:spcPts val="1900"/>
              </a:spcBef>
              <a:buClr>
                <a:srgbClr val="0D0D0D"/>
              </a:buClr>
              <a:buSzPct val="90350"/>
              <a:buBlip>
                <a:blip r:embed="rId2"/>
              </a:buBlip>
              <a:defRPr sz="1800"/>
            </a:pPr>
            <a:r>
              <a:rPr sz="2988">
                <a:solidFill>
                  <a:srgbClr val="0D0D0D"/>
                </a:solidFill>
                <a:uFill>
                  <a:solidFill>
                    <a:srgbClr val="0D0D0D"/>
                  </a:solidFill>
                </a:uFill>
                <a:latin typeface="Monaco"/>
                <a:ea typeface="Monaco"/>
                <a:cs typeface="Monaco"/>
                <a:sym typeface="Monaco"/>
              </a:rPr>
              <a:t>The 2nd part of General Chun Doo-hwan’s Coup: May 18, 1980.Helped by fellow general Roh Tae-woo. </a:t>
            </a:r>
          </a:p>
          <a:p>
            <a:pPr marL="679518" lvl="0" indent="-437075" defTabSz="484886">
              <a:spcBef>
                <a:spcPts val="1900"/>
              </a:spcBef>
              <a:buClr>
                <a:srgbClr val="0D0D0D"/>
              </a:buClr>
              <a:buSzPct val="90350"/>
              <a:buBlip>
                <a:blip r:embed="rId2"/>
              </a:buBlip>
              <a:defRPr sz="1800"/>
            </a:pPr>
            <a:r>
              <a:rPr sz="2988">
                <a:solidFill>
                  <a:srgbClr val="0D0D0D"/>
                </a:solidFill>
                <a:uFill>
                  <a:solidFill>
                    <a:srgbClr val="0D0D0D"/>
                  </a:solidFill>
                </a:uFill>
                <a:latin typeface="Monaco"/>
                <a:ea typeface="Monaco"/>
                <a:cs typeface="Monaco"/>
                <a:sym typeface="Monaco"/>
              </a:rPr>
              <a:t>Kwangju, Kim Daejung’s home base, protests Chun’s imposition of martial law. Chun dispatches Special Forces (“paratroopers”) to suppress what began as peaceful demonstrations.  </a:t>
            </a:r>
          </a:p>
          <a:p>
            <a:pPr marL="679518" lvl="0" indent="-437075" defTabSz="484886">
              <a:spcBef>
                <a:spcPts val="1900"/>
              </a:spcBef>
              <a:buClr>
                <a:srgbClr val="0D0D0D"/>
              </a:buClr>
              <a:buSzPct val="90350"/>
              <a:buBlip>
                <a:blip r:embed="rId2"/>
              </a:buBlip>
              <a:defRPr sz="1800"/>
            </a:pPr>
            <a:r>
              <a:rPr sz="2988">
                <a:solidFill>
                  <a:srgbClr val="0D0D0D"/>
                </a:solidFill>
                <a:uFill>
                  <a:solidFill>
                    <a:srgbClr val="0D0D0D"/>
                  </a:solidFill>
                </a:uFill>
                <a:latin typeface="Monaco"/>
                <a:ea typeface="Monaco"/>
                <a:cs typeface="Monaco"/>
                <a:sym typeface="Monaco"/>
              </a:rPr>
              <a:t>The Kwangju democratization movement is crushed, with 100s dead. (The official number of dead is far too low.) </a:t>
            </a:r>
          </a:p>
        </p:txBody>
      </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xfrm>
            <a:off x="836910" y="444500"/>
            <a:ext cx="11215390" cy="1652588"/>
          </a:xfrm>
          <a:prstGeom prst="rect">
            <a:avLst/>
          </a:prstGeom>
        </p:spPr>
        <p:txBody>
          <a:bodyPr/>
          <a:lstStyle/>
          <a:p>
            <a:pPr lvl="0">
              <a:defRPr sz="1800"/>
            </a:pPr>
            <a:r>
              <a:rPr sz="8000"/>
              <a:t>The Kwangju Uprising</a:t>
            </a:r>
          </a:p>
        </p:txBody>
      </p:sp>
      <p:sp>
        <p:nvSpPr>
          <p:cNvPr id="66" name="Shape 66"/>
          <p:cNvSpPr>
            <a:spLocks noGrp="1"/>
          </p:cNvSpPr>
          <p:nvPr>
            <p:ph type="body" idx="1"/>
          </p:nvPr>
        </p:nvSpPr>
        <p:spPr>
          <a:xfrm>
            <a:off x="554930" y="1962596"/>
            <a:ext cx="12007702" cy="7252048"/>
          </a:xfrm>
          <a:prstGeom prst="rect">
            <a:avLst/>
          </a:prstGeom>
        </p:spPr>
        <p:txBody>
          <a:bodyPr/>
          <a:lstStyle/>
          <a:p>
            <a:pPr marL="435609" lvl="0" indent="-435609" defTabSz="572516">
              <a:spcBef>
                <a:spcPts val="4100"/>
              </a:spcBef>
              <a:defRPr sz="1800"/>
            </a:pPr>
            <a:r>
              <a:rPr sz="3528"/>
              <a:t>On the morning of May 18, a few hundred students gathered in front of the gate to Chŏnnam University to demand the lifting of martial law. They expected to be hit with tear gas. Instead, it was clubs and bayonets. That began 10 days of terror in what was then Korea’s 5th largest city, Kwangju (Gwangju)</a:t>
            </a:r>
          </a:p>
          <a:p>
            <a:pPr marL="435609" lvl="0" indent="-435609" defTabSz="572516">
              <a:spcBef>
                <a:spcPts val="4100"/>
              </a:spcBef>
              <a:defRPr sz="1800"/>
            </a:pPr>
            <a:r>
              <a:rPr sz="3528"/>
              <a:t>On May 21, the citizens of Kwangju seized control of their city from the military.</a:t>
            </a:r>
          </a:p>
          <a:p>
            <a:pPr marL="435609" lvl="0" indent="-435609" defTabSz="572516">
              <a:spcBef>
                <a:spcPts val="4100"/>
              </a:spcBef>
              <a:defRPr sz="1800"/>
            </a:pPr>
            <a:r>
              <a:rPr sz="3528"/>
              <a:t>On the morning of May 27, the army returned. Chun’s Dictatorship was saved.  Hundreds of people in Kwangju were either dead, seriously wounded, in hiding, or in jail. </a:t>
            </a:r>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pPr lvl="0" defTabSz="490727">
              <a:defRPr sz="1800"/>
            </a:pPr>
            <a:r>
              <a:rPr sz="6719"/>
              <a:t>Korea’s Democratization</a:t>
            </a:r>
          </a:p>
          <a:p>
            <a:pPr lvl="0" defTabSz="490727">
              <a:defRPr sz="1800"/>
            </a:pPr>
            <a:r>
              <a:rPr sz="6719"/>
              <a:t>in videos</a:t>
            </a:r>
          </a:p>
        </p:txBody>
      </p:sp>
      <p:sp>
        <p:nvSpPr>
          <p:cNvPr id="69" name="Shape 69"/>
          <p:cNvSpPr>
            <a:spLocks noGrp="1"/>
          </p:cNvSpPr>
          <p:nvPr>
            <p:ph type="body" idx="1"/>
          </p:nvPr>
        </p:nvSpPr>
        <p:spPr>
          <a:xfrm>
            <a:off x="604192" y="2603500"/>
            <a:ext cx="11448108" cy="6590606"/>
          </a:xfrm>
          <a:prstGeom prst="rect">
            <a:avLst/>
          </a:prstGeom>
        </p:spPr>
        <p:txBody>
          <a:bodyPr/>
          <a:lstStyle/>
          <a:p>
            <a:pPr marL="204470" lvl="0" indent="-204470" defTabSz="268731">
              <a:spcBef>
                <a:spcPts val="1900"/>
              </a:spcBef>
              <a:defRPr sz="1800"/>
            </a:pPr>
            <a:r>
              <a:rPr sz="1978">
                <a:latin typeface="Helvetica"/>
                <a:ea typeface="Helvetica"/>
                <a:cs typeface="Helvetica"/>
                <a:sym typeface="Helvetica"/>
              </a:rPr>
              <a:t>There are quite a few videos about the May 18 uprising. Here is a particularly good one in English:</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Legacy of the Gwangju Uprising  (in English)  10 minutes long </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u="sng">
                <a:latin typeface="Helvetica"/>
                <a:ea typeface="Helvetica"/>
                <a:cs typeface="Helvetica"/>
                <a:sym typeface="Helvetica"/>
                <a:hlinkClick r:id="rId2"/>
              </a:rPr>
              <a:t>http://www.youtube.com/watch?v=iNPlj0vArCg</a:t>
            </a:r>
            <a:endParaRPr sz="1978">
              <a:latin typeface="Helvetica"/>
              <a:ea typeface="Helvetica"/>
              <a:cs typeface="Helvetica"/>
              <a:sym typeface="Helvetica"/>
            </a:endParaRP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For a recent music video, with modern music, on the Kwangju massacre ,</a:t>
            </a:r>
          </a:p>
          <a:p>
            <a:pPr marL="0" lvl="0" indent="0" defTabSz="210311">
              <a:spcBef>
                <a:spcPts val="0"/>
              </a:spcBef>
              <a:buSzTx/>
              <a:buNone/>
              <a:defRPr sz="1800"/>
            </a:pPr>
            <a:r>
              <a:rPr sz="1978">
                <a:latin typeface="Helvetica"/>
                <a:ea typeface="Helvetica"/>
                <a:cs typeface="Helvetica"/>
                <a:sym typeface="Helvetica"/>
              </a:rPr>
              <a:t>go to</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u="sng">
                <a:latin typeface="Helvetica"/>
                <a:ea typeface="Helvetica"/>
                <a:cs typeface="Helvetica"/>
                <a:sym typeface="Helvetica"/>
                <a:hlinkClick r:id="rId3"/>
              </a:rPr>
              <a:t>http://www.youtube.com/watch?v=Tolcbm1L4eU</a:t>
            </a:r>
            <a:endParaRPr sz="1978">
              <a:latin typeface="Helvetica"/>
              <a:ea typeface="Helvetica"/>
              <a:cs typeface="Helvetica"/>
              <a:sym typeface="Helvetica"/>
            </a:endParaRP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This is a music video by the group Speed. It’s call “It’s my Fault” </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For a broader overview of the Korean fight for democracy, see</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The Dynamic Development of Korean Democracy   (46 minutes long)</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a:latin typeface="Helvetica"/>
                <a:ea typeface="Helvetica"/>
                <a:cs typeface="Helvetica"/>
                <a:sym typeface="Helvetica"/>
              </a:rPr>
              <a:t>This video was produced by a Republic of Korea institution known as the Korea Democracy Foundation. </a:t>
            </a:r>
          </a:p>
          <a:p>
            <a:pPr marL="0" lvl="0" indent="0" defTabSz="210311">
              <a:spcBef>
                <a:spcPts val="0"/>
              </a:spcBef>
              <a:buSzTx/>
              <a:buNone/>
              <a:defRPr sz="1800"/>
            </a:pPr>
            <a:endParaRPr sz="1978">
              <a:latin typeface="Helvetica"/>
              <a:ea typeface="Helvetica"/>
              <a:cs typeface="Helvetica"/>
              <a:sym typeface="Helvetica"/>
            </a:endParaRPr>
          </a:p>
          <a:p>
            <a:pPr marL="0" lvl="0" indent="0" defTabSz="210311">
              <a:spcBef>
                <a:spcPts val="0"/>
              </a:spcBef>
              <a:buSzTx/>
              <a:buNone/>
              <a:defRPr sz="1800"/>
            </a:pPr>
            <a:r>
              <a:rPr sz="1978" u="sng">
                <a:latin typeface="Helvetica"/>
                <a:ea typeface="Helvetica"/>
                <a:cs typeface="Helvetica"/>
                <a:sym typeface="Helvetica"/>
                <a:hlinkClick r:id="rId4"/>
              </a:rPr>
              <a:t>http://www.youtube.com/watch?v=jUbuykLagps</a:t>
            </a: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prstGeom prst="rect">
            <a:avLst/>
          </a:prstGeom>
        </p:spPr>
        <p:txBody>
          <a:bodyPr/>
          <a:lstStyle>
            <a:lvl1pPr defTabSz="490727">
              <a:defRPr sz="6719"/>
            </a:lvl1pPr>
          </a:lstStyle>
          <a:p>
            <a:pPr lvl="0">
              <a:defRPr sz="1800"/>
            </a:pPr>
            <a:r>
              <a:rPr sz="6719"/>
              <a:t>The international impact of Kwangju</a:t>
            </a:r>
          </a:p>
        </p:txBody>
      </p:sp>
      <p:sp>
        <p:nvSpPr>
          <p:cNvPr id="72" name="Shape 72"/>
          <p:cNvSpPr>
            <a:spLocks noGrp="1"/>
          </p:cNvSpPr>
          <p:nvPr>
            <p:ph type="body" idx="1"/>
          </p:nvPr>
        </p:nvSpPr>
        <p:spPr>
          <a:xfrm>
            <a:off x="952500" y="2603500"/>
            <a:ext cx="11245206" cy="6395988"/>
          </a:xfrm>
          <a:prstGeom prst="rect">
            <a:avLst/>
          </a:prstGeom>
        </p:spPr>
        <p:txBody>
          <a:bodyPr/>
          <a:lstStyle/>
          <a:p>
            <a:pPr marL="511707" marR="1214" lvl="0" indent="-360045" defTabSz="473201">
              <a:spcBef>
                <a:spcPts val="3400"/>
              </a:spcBef>
              <a:defRPr sz="1800"/>
            </a:pPr>
            <a:r>
              <a:rPr sz="2916"/>
              <a:t>Because the United States government took the side of stability over democracy, there was a rise in anti-Americanism in Korea after 1980. </a:t>
            </a:r>
          </a:p>
          <a:p>
            <a:pPr marL="511707" marR="1214" lvl="0" indent="-360045" defTabSz="473201">
              <a:spcBef>
                <a:spcPts val="3400"/>
              </a:spcBef>
              <a:defRPr sz="1800"/>
            </a:pPr>
            <a:r>
              <a:rPr sz="2916"/>
              <a:t>Japanese progressives played an important role in letting the world know what happened in Kwangju, and Japanese labour unions protested plans to execute Kim Dae Jung.</a:t>
            </a:r>
          </a:p>
          <a:p>
            <a:pPr marL="511707" marR="1214" lvl="0" indent="-360045" defTabSz="473201">
              <a:spcBef>
                <a:spcPts val="3400"/>
              </a:spcBef>
              <a:defRPr sz="1800"/>
            </a:pPr>
            <a:r>
              <a:rPr sz="2916"/>
              <a:t>US government also worked to keep Kim alive, and later may also have put pressure on the South Korean government in 1987 to keep the military in its barracks. </a:t>
            </a:r>
          </a:p>
          <a:p>
            <a:pPr marL="511707" marR="1214" lvl="0" indent="-360045" defTabSz="473201">
              <a:spcBef>
                <a:spcPts val="3400"/>
              </a:spcBef>
              <a:defRPr sz="1800"/>
            </a:pPr>
            <a:r>
              <a:rPr sz="2916"/>
              <a:t>Canada and West Germany accepted Kwangju refugees but they had to get to get out of Korea on their own. </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pPr>
            <a:r>
              <a:rPr sz="8000"/>
              <a:t>Discussion</a:t>
            </a:r>
          </a:p>
        </p:txBody>
      </p:sp>
      <p:sp>
        <p:nvSpPr>
          <p:cNvPr id="36" name="Shape 36"/>
          <p:cNvSpPr>
            <a:spLocks noGrp="1"/>
          </p:cNvSpPr>
          <p:nvPr>
            <p:ph type="body" idx="1"/>
          </p:nvPr>
        </p:nvSpPr>
        <p:spPr>
          <a:prstGeom prst="rect">
            <a:avLst/>
          </a:prstGeom>
        </p:spPr>
        <p:txBody>
          <a:bodyPr/>
          <a:lstStyle/>
          <a:p>
            <a:pPr marL="404495" lvl="0" indent="-404495" defTabSz="531622">
              <a:spcBef>
                <a:spcPts val="3800"/>
              </a:spcBef>
              <a:defRPr sz="1800"/>
            </a:pPr>
            <a:r>
              <a:rPr sz="3276"/>
              <a:t>When did the North Korean economy begin to fall behind the south Korean economy? Why did that happen? </a:t>
            </a:r>
          </a:p>
          <a:p>
            <a:pPr marL="404495" lvl="0" indent="-404495" defTabSz="531622">
              <a:spcBef>
                <a:spcPts val="3800"/>
              </a:spcBef>
              <a:defRPr sz="1800"/>
            </a:pPr>
            <a:r>
              <a:rPr sz="3276"/>
              <a:t>Was Park more or less authoritarian after 1972? Did the Yushin system have any positive or negative effect on economic development?</a:t>
            </a:r>
          </a:p>
          <a:p>
            <a:pPr marL="404495" lvl="0" indent="-404495" defTabSz="531622">
              <a:spcBef>
                <a:spcPts val="3800"/>
              </a:spcBef>
              <a:defRPr sz="1800"/>
            </a:pPr>
            <a:r>
              <a:rPr sz="3276"/>
              <a:t>Why was authoritarian rule more successful in South Korea than in North Korea? </a:t>
            </a:r>
          </a:p>
          <a:p>
            <a:pPr marL="404495" lvl="0" indent="-404495" defTabSz="531622">
              <a:spcBef>
                <a:spcPts val="3800"/>
              </a:spcBef>
              <a:defRPr sz="1800"/>
            </a:pPr>
            <a:r>
              <a:rPr sz="3276"/>
              <a:t>What is the relationship between economic development and democracy?</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lvl1pPr defTabSz="406400">
              <a:defRPr sz="4400">
                <a:solidFill>
                  <a:srgbClr val="0E0E0E"/>
                </a:solidFill>
                <a:latin typeface="Monaco"/>
                <a:ea typeface="Monaco"/>
                <a:cs typeface="Monaco"/>
                <a:sym typeface="Monaco"/>
              </a:defRPr>
            </a:lvl1pPr>
          </a:lstStyle>
          <a:p>
            <a:pPr lvl="0">
              <a:defRPr sz="1800">
                <a:solidFill>
                  <a:srgbClr val="000000"/>
                </a:solidFill>
              </a:defRPr>
            </a:pPr>
            <a:r>
              <a:rPr sz="4400">
                <a:solidFill>
                  <a:srgbClr val="0E0E0E"/>
                </a:solidFill>
              </a:rPr>
              <a:t>Moving away from democracy</a:t>
            </a:r>
          </a:p>
        </p:txBody>
      </p:sp>
      <p:sp>
        <p:nvSpPr>
          <p:cNvPr id="39" name="Shape 39"/>
          <p:cNvSpPr>
            <a:spLocks noGrp="1"/>
          </p:cNvSpPr>
          <p:nvPr>
            <p:ph type="body" idx="1"/>
          </p:nvPr>
        </p:nvSpPr>
        <p:spPr>
          <a:prstGeom prst="rect">
            <a:avLst/>
          </a:prstGeom>
        </p:spPr>
        <p:txBody>
          <a:bodyPr/>
          <a:lstStyle/>
          <a:p>
            <a:pPr marL="790263" lvl="0" indent="-498163" defTabSz="406400">
              <a:lnSpc>
                <a:spcPct val="90000"/>
              </a:lnSpc>
              <a:spcBef>
                <a:spcPts val="2100"/>
              </a:spcBef>
              <a:buSzPct val="90000"/>
              <a:buBlip>
                <a:blip r:embed="rId2"/>
              </a:buBlip>
              <a:defRPr sz="1800"/>
            </a:pPr>
            <a:r>
              <a:rPr sz="3400">
                <a:latin typeface="Monaco"/>
                <a:ea typeface="Monaco"/>
                <a:cs typeface="Monaco"/>
                <a:sym typeface="Monaco"/>
              </a:rPr>
              <a:t>Park Chung Hee and Yun Posŏn:  1963 and 1967</a:t>
            </a:r>
          </a:p>
          <a:p>
            <a:pPr marL="790263" lvl="0" indent="-498163" defTabSz="406400">
              <a:lnSpc>
                <a:spcPct val="90000"/>
              </a:lnSpc>
              <a:spcBef>
                <a:spcPts val="2100"/>
              </a:spcBef>
              <a:buSzPct val="90000"/>
              <a:buBlip>
                <a:blip r:embed="rId2"/>
              </a:buBlip>
              <a:defRPr sz="1800"/>
            </a:pPr>
            <a:r>
              <a:rPr sz="3400">
                <a:latin typeface="Monaco"/>
                <a:ea typeface="Monaco"/>
                <a:cs typeface="Monaco"/>
                <a:sym typeface="Monaco"/>
              </a:rPr>
              <a:t>Why did Park and Kim Jong Pil form the Democratic Republican Party?</a:t>
            </a:r>
          </a:p>
          <a:p>
            <a:pPr marL="790263" lvl="0" indent="-498163" defTabSz="406400">
              <a:lnSpc>
                <a:spcPct val="90000"/>
              </a:lnSpc>
              <a:spcBef>
                <a:spcPts val="2100"/>
              </a:spcBef>
              <a:buSzPct val="90000"/>
              <a:buBlip>
                <a:blip r:embed="rId2"/>
              </a:buBlip>
              <a:defRPr sz="1800"/>
            </a:pPr>
            <a:r>
              <a:rPr sz="3400">
                <a:latin typeface="Monaco"/>
                <a:ea typeface="Monaco"/>
                <a:cs typeface="Monaco"/>
                <a:sym typeface="Monaco"/>
              </a:rPr>
              <a:t>Why did Park have to use non-democratic means to normalize relations with Japan in 1965?</a:t>
            </a:r>
          </a:p>
          <a:p>
            <a:pPr marL="790263" lvl="0" indent="-498163" defTabSz="406400">
              <a:lnSpc>
                <a:spcPct val="90000"/>
              </a:lnSpc>
              <a:spcBef>
                <a:spcPts val="2100"/>
              </a:spcBef>
              <a:buSzPct val="90000"/>
              <a:buBlip>
                <a:blip r:embed="rId2"/>
              </a:buBlip>
              <a:defRPr sz="1800"/>
            </a:pPr>
            <a:r>
              <a:rPr sz="3400">
                <a:latin typeface="Monaco"/>
                <a:ea typeface="Monaco"/>
                <a:cs typeface="Monaco"/>
                <a:sym typeface="Monaco"/>
              </a:rPr>
              <a:t>How did he change the constitution in 1969  so he could run for 3rd term in 1971? Who ran against him? Kim Daejung. </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lvl1pPr defTabSz="406400">
              <a:defRPr sz="6000">
                <a:latin typeface="Monaco"/>
                <a:ea typeface="Monaco"/>
                <a:cs typeface="Monaco"/>
                <a:sym typeface="Monaco"/>
              </a:defRPr>
            </a:lvl1pPr>
          </a:lstStyle>
          <a:p>
            <a:pPr lvl="0">
              <a:defRPr sz="1800"/>
            </a:pPr>
            <a:r>
              <a:rPr sz="6000"/>
              <a:t>Yusin</a:t>
            </a:r>
          </a:p>
        </p:txBody>
      </p:sp>
      <p:sp>
        <p:nvSpPr>
          <p:cNvPr id="42" name="Shape 42"/>
          <p:cNvSpPr>
            <a:spLocks noGrp="1"/>
          </p:cNvSpPr>
          <p:nvPr>
            <p:ph type="body" idx="1"/>
          </p:nvPr>
        </p:nvSpPr>
        <p:spPr>
          <a:prstGeom prst="rect">
            <a:avLst/>
          </a:prstGeom>
        </p:spPr>
        <p:txBody>
          <a:bodyPr/>
          <a:lstStyle/>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1972: Park becomes president for life.</a:t>
            </a:r>
          </a:p>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Why did he do that?</a:t>
            </a:r>
          </a:p>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Afraid of Kim Daejung, and afraid that the US was withdrawing from Asia. </a:t>
            </a:r>
          </a:p>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Only a few people opposed Parks’ dictatorship? Why so few?</a:t>
            </a:r>
          </a:p>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Economic growth, fear of the North, a lack of legitimacy for opposition activity.</a:t>
            </a:r>
          </a:p>
          <a:p>
            <a:pPr marL="804914" lvl="0" indent="-512814" defTabSz="406400">
              <a:lnSpc>
                <a:spcPct val="90000"/>
              </a:lnSpc>
              <a:spcBef>
                <a:spcPts val="2100"/>
              </a:spcBef>
              <a:buSzPct val="90000"/>
              <a:buBlip>
                <a:blip r:embed="rId2"/>
              </a:buBlip>
              <a:defRPr sz="1800"/>
            </a:pPr>
            <a:r>
              <a:rPr sz="3000">
                <a:latin typeface="Monaco"/>
                <a:ea typeface="Monaco"/>
                <a:cs typeface="Monaco"/>
                <a:sym typeface="Monaco"/>
              </a:rPr>
              <a:t>Why were so many leaders of the democratization movement Christians?</a:t>
            </a: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pPr lvl="0">
              <a:defRPr sz="1800"/>
            </a:pPr>
            <a:r>
              <a:rPr sz="8000"/>
              <a:t>Opposition to Yusin</a:t>
            </a:r>
          </a:p>
        </p:txBody>
      </p:sp>
      <p:sp>
        <p:nvSpPr>
          <p:cNvPr id="45" name="Shape 45"/>
          <p:cNvSpPr>
            <a:spLocks noGrp="1"/>
          </p:cNvSpPr>
          <p:nvPr>
            <p:ph type="body" idx="1"/>
          </p:nvPr>
        </p:nvSpPr>
        <p:spPr>
          <a:prstGeom prst="rect">
            <a:avLst/>
          </a:prstGeom>
        </p:spPr>
        <p:txBody>
          <a:bodyPr/>
          <a:lstStyle/>
          <a:p>
            <a:pPr lvl="0">
              <a:defRPr sz="1800"/>
            </a:pPr>
            <a:r>
              <a:rPr sz="3600">
                <a:latin typeface="Georgia"/>
                <a:ea typeface="Georgia"/>
                <a:cs typeface="Georgia"/>
                <a:sym typeface="Georgia"/>
              </a:rPr>
              <a:t>Why was Kim Chiha condemned to death by Park’s government? </a:t>
            </a:r>
          </a:p>
          <a:p>
            <a:pPr lvl="0">
              <a:defRPr sz="1800"/>
            </a:pPr>
            <a:r>
              <a:rPr sz="3600">
                <a:latin typeface="Georgia"/>
                <a:ea typeface="Georgia"/>
                <a:cs typeface="Georgia"/>
                <a:sym typeface="Georgia"/>
              </a:rPr>
              <a:t>Who were the “Five Bandits” he wrote about? (See Sources, pp 400-411.</a:t>
            </a:r>
          </a:p>
          <a:p>
            <a:pPr lvl="0">
              <a:defRPr sz="1800"/>
            </a:pPr>
            <a:r>
              <a:rPr sz="3600">
                <a:latin typeface="Georgia"/>
                <a:ea typeface="Georgia"/>
                <a:cs typeface="Georgia"/>
                <a:sym typeface="Georgia"/>
              </a:rPr>
              <a:t>Who was Ham Sŏkhŏn? </a:t>
            </a:r>
          </a:p>
          <a:p>
            <a:pPr lvl="0">
              <a:defRPr sz="1800"/>
            </a:pPr>
            <a:r>
              <a:rPr sz="3600">
                <a:latin typeface="Georgia"/>
                <a:ea typeface="Georgia"/>
                <a:cs typeface="Georgia"/>
                <a:sym typeface="Georgia"/>
              </a:rPr>
              <a:t>What did he call the history of Korea a history of suffering? (Sources, pp 412-16)</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45">
                                            <p:bg/>
                                          </p:spTgt>
                                        </p:tgtEl>
                                        <p:attrNameLst>
                                          <p:attrName>style.visibility</p:attrName>
                                        </p:attrNameLst>
                                      </p:cBhvr>
                                      <p:to>
                                        <p:strVal val="visible"/>
                                      </p:to>
                                    </p:set>
                                    <p:animEffect transition="in" filter="wipe(left)">
                                      <p:cBhvr>
                                        <p:cTn id="7" dur="500"/>
                                        <p:tgtEl>
                                          <p:spTgt spid="45">
                                            <p:bg/>
                                          </p:spTgt>
                                        </p:tgtEl>
                                      </p:cBhvr>
                                    </p:animEffect>
                                  </p:childTnLst>
                                </p:cTn>
                              </p:par>
                              <p:par>
                                <p:cTn id="8" presetID="22" presetClass="entr" presetSubtype="8" fill="hold" grpId="1">
                                  <p:stCondLst>
                                    <p:cond delay="0"/>
                                  </p:stCondLst>
                                  <p:iterate>
                                    <p:tmAbs val="0"/>
                                  </p:iterate>
                                  <p:childTnLst>
                                    <p:set>
                                      <p:cBhvr>
                                        <p:cTn id="9" fill="hold"/>
                                        <p:tgtEl>
                                          <p:spTgt spid="45">
                                            <p:txEl>
                                              <p:pRg st="0" end="0"/>
                                            </p:txEl>
                                          </p:spTgt>
                                        </p:tgtEl>
                                        <p:attrNameLst>
                                          <p:attrName>style.visibility</p:attrName>
                                        </p:attrNameLst>
                                      </p:cBhvr>
                                      <p:to>
                                        <p:strVal val="visible"/>
                                      </p:to>
                                    </p:set>
                                    <p:animEffect transition="in" filter="wipe(left)">
                                      <p:cBhvr>
                                        <p:cTn id="10" dur="500"/>
                                        <p:tgtEl>
                                          <p:spTgt spid="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45">
                                            <p:txEl>
                                              <p:pRg st="1" end="1"/>
                                            </p:txEl>
                                          </p:spTgt>
                                        </p:tgtEl>
                                        <p:attrNameLst>
                                          <p:attrName>style.visibility</p:attrName>
                                        </p:attrNameLst>
                                      </p:cBhvr>
                                      <p:to>
                                        <p:strVal val="visible"/>
                                      </p:to>
                                    </p:set>
                                    <p:animEffect transition="in" filter="wipe(left)">
                                      <p:cBhvr>
                                        <p:cTn id="15" dur="500"/>
                                        <p:tgtEl>
                                          <p:spTgt spid="4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45">
                                            <p:txEl>
                                              <p:pRg st="2" end="2"/>
                                            </p:txEl>
                                          </p:spTgt>
                                        </p:tgtEl>
                                        <p:attrNameLst>
                                          <p:attrName>style.visibility</p:attrName>
                                        </p:attrNameLst>
                                      </p:cBhvr>
                                      <p:to>
                                        <p:strVal val="visible"/>
                                      </p:to>
                                    </p:set>
                                    <p:animEffect transition="in" filter="wipe(left)">
                                      <p:cBhvr>
                                        <p:cTn id="20" dur="500"/>
                                        <p:tgtEl>
                                          <p:spTgt spid="4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45">
                                            <p:txEl>
                                              <p:pRg st="3" end="3"/>
                                            </p:txEl>
                                          </p:spTgt>
                                        </p:tgtEl>
                                        <p:attrNameLst>
                                          <p:attrName>style.visibility</p:attrName>
                                        </p:attrNameLst>
                                      </p:cBhvr>
                                      <p:to>
                                        <p:strVal val="visible"/>
                                      </p:to>
                                    </p:set>
                                    <p:animEffect transition="in" filter="wipe(left)">
                                      <p:cBhvr>
                                        <p:cTn id="25"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lvl1pPr defTabSz="406400">
              <a:defRPr sz="6000">
                <a:latin typeface="Monaco"/>
                <a:ea typeface="Monaco"/>
                <a:cs typeface="Monaco"/>
                <a:sym typeface="Monaco"/>
              </a:defRPr>
            </a:lvl1pPr>
          </a:lstStyle>
          <a:p>
            <a:pPr lvl="0">
              <a:defRPr sz="1800"/>
            </a:pPr>
            <a:r>
              <a:rPr sz="6000"/>
              <a:t>Life under Yusin</a:t>
            </a:r>
          </a:p>
        </p:txBody>
      </p:sp>
      <p:sp>
        <p:nvSpPr>
          <p:cNvPr id="48" name="Shape 48"/>
          <p:cNvSpPr>
            <a:spLocks noGrp="1"/>
          </p:cNvSpPr>
          <p:nvPr>
            <p:ph type="body" idx="1"/>
          </p:nvPr>
        </p:nvSpPr>
        <p:spPr>
          <a:prstGeom prst="rect">
            <a:avLst/>
          </a:prstGeom>
        </p:spPr>
        <p:txBody>
          <a:bodyPr/>
          <a:lstStyle/>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Authoritarian, not totalitarian: you were free to do what you wanted as long as you didn’t threaten the government.</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Suppression of labour </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1973  Kidnapping of Kim Daejung</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1974  Assassination attempt kills Park’s wife</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1974   Student Christian Federation incident</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1975 People’s Revolutionary Army incident</a:t>
            </a:r>
          </a:p>
          <a:p>
            <a:pPr marL="814238" lvl="0" indent="-522138" defTabSz="406400">
              <a:lnSpc>
                <a:spcPct val="90000"/>
              </a:lnSpc>
              <a:spcBef>
                <a:spcPts val="2100"/>
              </a:spcBef>
              <a:buSzPct val="90000"/>
              <a:buBlip>
                <a:blip r:embed="rId2"/>
              </a:buBlip>
              <a:defRPr sz="1800"/>
            </a:pPr>
            <a:r>
              <a:rPr sz="2800">
                <a:latin typeface="Monaco"/>
                <a:ea typeface="Monaco"/>
                <a:cs typeface="Monaco"/>
                <a:sym typeface="Monaco"/>
              </a:rPr>
              <a:t>Churches as sanctuaries for protest</a:t>
            </a: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pPr lvl="0">
              <a:defRPr sz="1800"/>
            </a:pPr>
            <a:r>
              <a:rPr sz="8000"/>
              <a:t>Park’s Repression</a:t>
            </a:r>
          </a:p>
        </p:txBody>
      </p:sp>
      <p:sp>
        <p:nvSpPr>
          <p:cNvPr id="51" name="Shape 51"/>
          <p:cNvSpPr>
            <a:spLocks noGrp="1"/>
          </p:cNvSpPr>
          <p:nvPr>
            <p:ph type="body" idx="1"/>
          </p:nvPr>
        </p:nvSpPr>
        <p:spPr>
          <a:prstGeom prst="rect">
            <a:avLst/>
          </a:prstGeom>
        </p:spPr>
        <p:txBody>
          <a:bodyPr/>
          <a:lstStyle/>
          <a:p>
            <a:pPr marL="422275" lvl="0" indent="-422275" defTabSz="554990">
              <a:spcBef>
                <a:spcPts val="3900"/>
              </a:spcBef>
              <a:defRPr sz="1800"/>
            </a:pPr>
            <a:r>
              <a:rPr sz="3420"/>
              <a:t>For those who known Korean, or enjoy Korean music (rather old-fashioned music, but Korean music, nonetheless), here is a short video about the various popular songs Park Chung Hee outlawed when he was president.  The narration is in Korean as well. </a:t>
            </a:r>
          </a:p>
          <a:p>
            <a:pPr marL="0" lvl="0" indent="0" defTabSz="434340">
              <a:spcBef>
                <a:spcPts val="0"/>
              </a:spcBef>
              <a:buSzTx/>
              <a:buNone/>
              <a:defRPr sz="1800"/>
            </a:pPr>
            <a:endParaRPr sz="3705">
              <a:latin typeface="Helvetica"/>
              <a:ea typeface="Helvetica"/>
              <a:cs typeface="Helvetica"/>
              <a:sym typeface="Helvetica"/>
            </a:endParaRPr>
          </a:p>
          <a:p>
            <a:pPr marL="0" lvl="0" indent="0" defTabSz="434340">
              <a:spcBef>
                <a:spcPts val="0"/>
              </a:spcBef>
              <a:buSzTx/>
              <a:buNone/>
              <a:defRPr sz="1800"/>
            </a:pPr>
            <a:r>
              <a:rPr sz="3705">
                <a:latin typeface="Helvetica"/>
                <a:ea typeface="Helvetica"/>
                <a:cs typeface="Helvetica"/>
                <a:sym typeface="Helvetica"/>
              </a:rPr>
              <a:t>안타까웁던6~70년대의 금지곡들.</a:t>
            </a:r>
          </a:p>
          <a:p>
            <a:pPr marL="0" lvl="0" indent="0" defTabSz="434340">
              <a:spcBef>
                <a:spcPts val="0"/>
              </a:spcBef>
              <a:buSzTx/>
              <a:buNone/>
              <a:defRPr sz="1800"/>
            </a:pPr>
            <a:r>
              <a:rPr sz="3705">
                <a:latin typeface="Helvetica"/>
                <a:ea typeface="Helvetica"/>
                <a:cs typeface="Helvetica"/>
                <a:sym typeface="Helvetica"/>
              </a:rPr>
              <a:t>(Songs from the 1960s and 1970s that were forbidden, which we were not happy about!)</a:t>
            </a:r>
          </a:p>
          <a:p>
            <a:pPr marL="0" lvl="0" indent="0" defTabSz="434340">
              <a:spcBef>
                <a:spcPts val="0"/>
              </a:spcBef>
              <a:buSzTx/>
              <a:buNone/>
              <a:defRPr sz="1800"/>
            </a:pPr>
            <a:endParaRPr sz="3705">
              <a:latin typeface="Helvetica"/>
              <a:ea typeface="Helvetica"/>
              <a:cs typeface="Helvetica"/>
              <a:sym typeface="Helvetica"/>
            </a:endParaRPr>
          </a:p>
          <a:p>
            <a:pPr marL="0" lvl="0" indent="0" defTabSz="434340">
              <a:spcBef>
                <a:spcPts val="0"/>
              </a:spcBef>
              <a:buSzTx/>
              <a:buNone/>
              <a:defRPr sz="1800"/>
            </a:pPr>
            <a:r>
              <a:rPr sz="3705" u="sng">
                <a:latin typeface="Helvetica"/>
                <a:ea typeface="Helvetica"/>
                <a:cs typeface="Helvetica"/>
                <a:sym typeface="Helvetica"/>
                <a:hlinkClick r:id="rId2"/>
              </a:rPr>
              <a:t>https://www.youtube.com/watch?v=i665dF_SrJE</a:t>
            </a:r>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lvl1pPr defTabSz="566674">
              <a:defRPr sz="7760"/>
            </a:lvl1pPr>
          </a:lstStyle>
          <a:p>
            <a:pPr lvl="0">
              <a:defRPr sz="1800"/>
            </a:pPr>
            <a:r>
              <a:rPr sz="7760"/>
              <a:t>Legacy of the Park years</a:t>
            </a:r>
          </a:p>
        </p:txBody>
      </p:sp>
      <p:sp>
        <p:nvSpPr>
          <p:cNvPr id="54" name="Shape 54"/>
          <p:cNvSpPr>
            <a:spLocks noGrp="1"/>
          </p:cNvSpPr>
          <p:nvPr>
            <p:ph type="body" idx="1"/>
          </p:nvPr>
        </p:nvSpPr>
        <p:spPr>
          <a:prstGeom prst="rect">
            <a:avLst/>
          </a:prstGeom>
        </p:spPr>
        <p:txBody>
          <a:bodyPr/>
          <a:lstStyle/>
          <a:p>
            <a:pPr marL="779946" lvl="0" indent="-496609" defTabSz="566674">
              <a:spcBef>
                <a:spcPts val="4000"/>
              </a:spcBef>
              <a:buClr>
                <a:srgbClr val="0B0B0B"/>
              </a:buClr>
              <a:buSzPct val="90350"/>
              <a:buBlip>
                <a:blip r:embed="rId2"/>
              </a:buBlip>
              <a:defRPr sz="1800"/>
            </a:pPr>
            <a:r>
              <a:rPr sz="2910">
                <a:solidFill>
                  <a:srgbClr val="0B0B0B"/>
                </a:solidFill>
                <a:uFill>
                  <a:solidFill>
                    <a:srgbClr val="0B0B0B"/>
                  </a:solidFill>
                </a:uFill>
                <a:latin typeface="Monaco"/>
                <a:ea typeface="Monaco"/>
                <a:cs typeface="Monaco"/>
                <a:sym typeface="Monaco"/>
              </a:rPr>
              <a:t>Korea left poverty behind and was advancing rapidly toward becoming a rich, industrial society. A civil society was emerging</a:t>
            </a:r>
          </a:p>
          <a:p>
            <a:pPr marL="709002" lvl="0" indent="-425665" defTabSz="566674">
              <a:spcBef>
                <a:spcPts val="2000"/>
              </a:spcBef>
              <a:buClr>
                <a:srgbClr val="0B0B0B"/>
              </a:buClr>
              <a:buSzPct val="77442"/>
              <a:buBlip>
                <a:blip r:embed="rId2"/>
              </a:buBlip>
              <a:defRPr sz="1800"/>
            </a:pPr>
            <a:r>
              <a:rPr sz="2910"/>
              <a:t>Politics grew more repressive than it had been under Syngman Rhee in order to control the growing civil society.</a:t>
            </a:r>
          </a:p>
          <a:p>
            <a:pPr marL="779946" lvl="0" indent="-496609" defTabSz="566674">
              <a:spcBef>
                <a:spcPts val="2000"/>
              </a:spcBef>
              <a:buClr>
                <a:srgbClr val="0B0B0B"/>
              </a:buClr>
              <a:buSzPct val="90350"/>
              <a:buBlip>
                <a:blip r:embed="rId2"/>
              </a:buBlip>
              <a:defRPr sz="1800"/>
            </a:pPr>
            <a:r>
              <a:rPr sz="2910">
                <a:solidFill>
                  <a:srgbClr val="0B0B0B"/>
                </a:solidFill>
                <a:uFill>
                  <a:solidFill>
                    <a:srgbClr val="0B0B0B"/>
                  </a:solidFill>
                </a:uFill>
                <a:latin typeface="Monaco"/>
                <a:ea typeface="Monaco"/>
                <a:cs typeface="Monaco"/>
                <a:sym typeface="Monaco"/>
              </a:rPr>
              <a:t>Economic growth was unbalanced, favoring a few large companies, and favoring Park’s native region, the southeast (Kyŏngsang Provinces)</a:t>
            </a:r>
          </a:p>
          <a:p>
            <a:pPr marL="779946" lvl="0" indent="-496609" defTabSz="566674">
              <a:spcBef>
                <a:spcPts val="2000"/>
              </a:spcBef>
              <a:buClr>
                <a:srgbClr val="0B0B0B"/>
              </a:buClr>
              <a:buSzPct val="90350"/>
              <a:buBlip>
                <a:blip r:embed="rId2"/>
              </a:buBlip>
              <a:defRPr sz="1800"/>
            </a:pPr>
            <a:r>
              <a:rPr sz="2910">
                <a:solidFill>
                  <a:srgbClr val="0B0B0B"/>
                </a:solidFill>
                <a:uFill>
                  <a:solidFill>
                    <a:srgbClr val="0B0B0B"/>
                  </a:solidFill>
                </a:uFill>
                <a:latin typeface="Monaco"/>
                <a:ea typeface="Monaco"/>
                <a:cs typeface="Monaco"/>
                <a:sym typeface="Monaco"/>
              </a:rPr>
              <a:t>The Southwest region, home base of Kim Daejung, was disadvantaged both politically and economically.  </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lvl1pPr defTabSz="502412">
              <a:defRPr sz="6880"/>
            </a:lvl1pPr>
          </a:lstStyle>
          <a:p>
            <a:pPr lvl="0">
              <a:defRPr sz="1800"/>
            </a:pPr>
            <a:r>
              <a:rPr sz="6880"/>
              <a:t>The end of the Park Regime</a:t>
            </a:r>
          </a:p>
        </p:txBody>
      </p:sp>
      <p:sp>
        <p:nvSpPr>
          <p:cNvPr id="57" name="Shape 57"/>
          <p:cNvSpPr>
            <a:spLocks noGrp="1"/>
          </p:cNvSpPr>
          <p:nvPr>
            <p:ph type="body" idx="1"/>
          </p:nvPr>
        </p:nvSpPr>
        <p:spPr>
          <a:prstGeom prst="rect">
            <a:avLst/>
          </a:prstGeom>
        </p:spPr>
        <p:txBody>
          <a:bodyPr/>
          <a:lstStyle/>
          <a:p>
            <a:pPr lvl="0">
              <a:lnSpc>
                <a:spcPct val="90000"/>
              </a:lnSpc>
              <a:defRPr sz="1800"/>
            </a:pPr>
            <a:r>
              <a:rPr sz="3600"/>
              <a:t>Increasing labour unrest in 1979</a:t>
            </a:r>
          </a:p>
          <a:p>
            <a:pPr lvl="0">
              <a:lnSpc>
                <a:spcPct val="90000"/>
              </a:lnSpc>
              <a:defRPr sz="1800"/>
            </a:pPr>
            <a:r>
              <a:rPr sz="3600"/>
              <a:t>Street demonstrations in Masan in the fall, some demonstrators are killed</a:t>
            </a:r>
          </a:p>
          <a:p>
            <a:pPr lvl="0">
              <a:lnSpc>
                <a:spcPct val="90000"/>
              </a:lnSpc>
              <a:defRPr sz="1800"/>
            </a:pPr>
            <a:r>
              <a:rPr sz="3600"/>
              <a:t>Oct. 26, 1979 CIA chief Kim Chaegyu kills Park. Why did he do that?</a:t>
            </a:r>
          </a:p>
          <a:p>
            <a:pPr lvl="0">
              <a:lnSpc>
                <a:spcPct val="90000"/>
              </a:lnSpc>
              <a:defRPr sz="1800"/>
            </a:pPr>
            <a:r>
              <a:rPr sz="3600"/>
              <a:t>Dec. 12, 1979  General Chun Doohwan seizes control of his military with an attack on army headquarters in Seoul</a:t>
            </a:r>
          </a:p>
        </p:txBody>
      </p:sp>
    </p:spTree>
  </p:cSld>
  <p:clrMapOvr>
    <a:masterClrMapping/>
  </p:clrMapOvr>
  <p:transition xmlns:p14="http://schemas.microsoft.com/office/powerpoint/2010/mai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1150</Words>
  <Application>Microsoft Macintosh PowerPoint</Application>
  <PresentationFormat>Custom</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White</vt:lpstr>
      <vt:lpstr>Authoritarian rule under Park Chung Hee and Chun Doo-hwan</vt:lpstr>
      <vt:lpstr>Discussion</vt:lpstr>
      <vt:lpstr>Moving away from democracy</vt:lpstr>
      <vt:lpstr>Yusin</vt:lpstr>
      <vt:lpstr>Opposition to Yusin</vt:lpstr>
      <vt:lpstr>Life under Yusin</vt:lpstr>
      <vt:lpstr>Park’s Repression</vt:lpstr>
      <vt:lpstr>Legacy of the Park years</vt:lpstr>
      <vt:lpstr>The end of the Park Regime</vt:lpstr>
      <vt:lpstr>Seoul Spring, 1980</vt:lpstr>
      <vt:lpstr>Democracy Delayed</vt:lpstr>
      <vt:lpstr>The Kwangju Uprising</vt:lpstr>
      <vt:lpstr>Korea’s Democratization in videos</vt:lpstr>
      <vt:lpstr>The international impact of Kwangju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Authoritarian rule under Park Chung Hee and Chun Doo-hwan</dc:title>
  <cp:lastModifiedBy>Reviewer Baker</cp:lastModifiedBy>
  <cp:revision>1</cp:revision>
  <dcterms:modified xsi:type="dcterms:W3CDTF">2014-11-17T19:37:44Z</dcterms:modified>
</cp:coreProperties>
</file>