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13004800" cy="9753600"/>
  <p:notesSz cx="6858000" cy="9144000"/>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Avenir Roman"/>
        <a:ea typeface="Avenir Roman"/>
        <a:cs typeface="Avenir Roman"/>
        <a:sym typeface="Avenir Roman"/>
      </a:defRPr>
    </a:lvl1pPr>
    <a:lvl2pPr indent="228600" defTabSz="457200">
      <a:lnSpc>
        <a:spcPct val="125000"/>
      </a:lnSpc>
      <a:defRPr sz="2400">
        <a:latin typeface="Avenir Roman"/>
        <a:ea typeface="Avenir Roman"/>
        <a:cs typeface="Avenir Roman"/>
        <a:sym typeface="Avenir Roman"/>
      </a:defRPr>
    </a:lvl2pPr>
    <a:lvl3pPr indent="457200" defTabSz="457200">
      <a:lnSpc>
        <a:spcPct val="125000"/>
      </a:lnSpc>
      <a:defRPr sz="2400">
        <a:latin typeface="Avenir Roman"/>
        <a:ea typeface="Avenir Roman"/>
        <a:cs typeface="Avenir Roman"/>
        <a:sym typeface="Avenir Roman"/>
      </a:defRPr>
    </a:lvl3pPr>
    <a:lvl4pPr indent="685800" defTabSz="457200">
      <a:lnSpc>
        <a:spcPct val="125000"/>
      </a:lnSpc>
      <a:defRPr sz="2400">
        <a:latin typeface="Avenir Roman"/>
        <a:ea typeface="Avenir Roman"/>
        <a:cs typeface="Avenir Roman"/>
        <a:sym typeface="Avenir Roman"/>
      </a:defRPr>
    </a:lvl4pPr>
    <a:lvl5pPr indent="914400" defTabSz="457200">
      <a:lnSpc>
        <a:spcPct val="125000"/>
      </a:lnSpc>
      <a:defRPr sz="2400">
        <a:latin typeface="Avenir Roman"/>
        <a:ea typeface="Avenir Roman"/>
        <a:cs typeface="Avenir Roman"/>
        <a:sym typeface="Avenir Roman"/>
      </a:defRPr>
    </a:lvl5pPr>
    <a:lvl6pPr indent="1143000" defTabSz="457200">
      <a:lnSpc>
        <a:spcPct val="125000"/>
      </a:lnSpc>
      <a:defRPr sz="2400">
        <a:latin typeface="Avenir Roman"/>
        <a:ea typeface="Avenir Roman"/>
        <a:cs typeface="Avenir Roman"/>
        <a:sym typeface="Avenir Roman"/>
      </a:defRPr>
    </a:lvl6pPr>
    <a:lvl7pPr indent="1371600" defTabSz="457200">
      <a:lnSpc>
        <a:spcPct val="125000"/>
      </a:lnSpc>
      <a:defRPr sz="2400">
        <a:latin typeface="Avenir Roman"/>
        <a:ea typeface="Avenir Roman"/>
        <a:cs typeface="Avenir Roman"/>
        <a:sym typeface="Avenir Roman"/>
      </a:defRPr>
    </a:lvl7pPr>
    <a:lvl8pPr indent="1600200" defTabSz="457200">
      <a:lnSpc>
        <a:spcPct val="125000"/>
      </a:lnSpc>
      <a:defRPr sz="2400">
        <a:latin typeface="Avenir Roman"/>
        <a:ea typeface="Avenir Roman"/>
        <a:cs typeface="Avenir Roman"/>
        <a:sym typeface="Avenir Roman"/>
      </a:defRPr>
    </a:lvl8pPr>
    <a:lvl9pPr indent="1828800" defTabSz="457200">
      <a:lnSpc>
        <a:spcPct val="125000"/>
      </a:lnSpc>
      <a:defRPr sz="2400">
        <a:latin typeface="Avenir Roman"/>
        <a:ea typeface="Avenir Roman"/>
        <a:cs typeface="Avenir Roman"/>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270000" y="1638300"/>
            <a:ext cx="10464800" cy="3302000"/>
          </a:xfrm>
          <a:prstGeom prst="rect">
            <a:avLst/>
          </a:prstGeom>
        </p:spPr>
        <p:txBody>
          <a:bodyPr anchor="b"/>
          <a:lstStyle/>
          <a:p>
            <a:pPr lvl="0">
              <a:defRPr sz="1800"/>
            </a:pPr>
            <a:r>
              <a:rPr sz="8000"/>
              <a:t>Title Text</a:t>
            </a:r>
          </a:p>
        </p:txBody>
      </p:sp>
      <p:sp>
        <p:nvSpPr>
          <p:cNvPr id="6" name="Shape 6"/>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1270000" y="6718300"/>
            <a:ext cx="10464800" cy="1422400"/>
          </a:xfrm>
          <a:prstGeom prst="rect">
            <a:avLst/>
          </a:prstGeom>
        </p:spPr>
        <p:txBody>
          <a:bodyPr anchor="b"/>
          <a:lstStyle/>
          <a:p>
            <a:pPr lvl="0">
              <a:defRPr sz="1800"/>
            </a:pPr>
            <a:r>
              <a:rPr sz="8000"/>
              <a:t>Title Text</a:t>
            </a:r>
          </a:p>
        </p:txBody>
      </p:sp>
      <p:sp>
        <p:nvSpPr>
          <p:cNvPr id="9" name="Shape 9"/>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270000" y="3225800"/>
            <a:ext cx="10464800" cy="3302000"/>
          </a:xfrm>
          <a:prstGeom prst="rect">
            <a:avLst/>
          </a:prstGeom>
        </p:spPr>
        <p:txBody>
          <a:bodyPr/>
          <a:lstStyle/>
          <a:p>
            <a:pPr lvl="0">
              <a:defRPr sz="1800"/>
            </a:pPr>
            <a:r>
              <a:rPr sz="8000"/>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952500" y="635000"/>
            <a:ext cx="5334000" cy="3987800"/>
          </a:xfrm>
          <a:prstGeom prst="rect">
            <a:avLst/>
          </a:prstGeom>
        </p:spPr>
        <p:txBody>
          <a:bodyPr anchor="b"/>
          <a:lstStyle>
            <a:lvl1pPr>
              <a:defRPr sz="6000"/>
            </a:lvl1pPr>
          </a:lstStyle>
          <a:p>
            <a:pPr lvl="0">
              <a:defRPr sz="1800"/>
            </a:pPr>
            <a:r>
              <a:rPr sz="6000"/>
              <a:t>Title Text</a:t>
            </a:r>
          </a:p>
        </p:txBody>
      </p:sp>
      <p:sp>
        <p:nvSpPr>
          <p:cNvPr id="14" name="Shape 14"/>
          <p:cNvSpPr/>
          <p:nvPr>
            <p:ph type="body"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pPr>
            <a:r>
              <a:rPr sz="8000"/>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pPr>
            <a:r>
              <a:rPr sz="8000"/>
              <a:t>Title Text</a:t>
            </a:r>
          </a:p>
        </p:txBody>
      </p:sp>
      <p:sp>
        <p:nvSpPr>
          <p:cNvPr id="19" name="Shape 19"/>
          <p:cNvSpPr/>
          <p:nvPr>
            <p:ph type="body" idx="1"/>
          </p:nvPr>
        </p:nvSpPr>
        <p:spPr>
          <a:prstGeom prst="rect">
            <a:avLst/>
          </a:prstGeom>
        </p:spPr>
        <p:txBody>
          <a:bodyPr/>
          <a:lstStyle/>
          <a:p>
            <a:pPr lvl="0">
              <a:defRPr sz="1800"/>
            </a:pPr>
            <a:r>
              <a:rPr sz="3600"/>
              <a:t>Body Level One</a:t>
            </a:r>
            <a:endParaRPr sz="3600"/>
          </a:p>
          <a:p>
            <a:pPr lvl="1">
              <a:defRPr sz="1800"/>
            </a:pPr>
            <a:r>
              <a:rPr sz="3600"/>
              <a:t>Body Level Two</a:t>
            </a:r>
            <a:endParaRPr sz="3600"/>
          </a:p>
          <a:p>
            <a:pPr lvl="2">
              <a:defRPr sz="1800"/>
            </a:pPr>
            <a:r>
              <a:rPr sz="3600"/>
              <a:t>Body Level Three</a:t>
            </a:r>
            <a:endParaRPr sz="3600"/>
          </a:p>
          <a:p>
            <a:pPr lvl="3">
              <a:defRPr sz="1800"/>
            </a:pPr>
            <a:r>
              <a:rPr sz="3600"/>
              <a:t>Body Level Four</a:t>
            </a:r>
            <a:endParaRPr sz="3600"/>
          </a:p>
          <a:p>
            <a:pPr lvl="4">
              <a:defRPr sz="1800"/>
            </a:pPr>
            <a:r>
              <a:rPr sz="3600"/>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pPr>
            <a:r>
              <a:rPr sz="8000"/>
              <a:t>Title Text</a:t>
            </a:r>
          </a:p>
        </p:txBody>
      </p:sp>
      <p:sp>
        <p:nvSpPr>
          <p:cNvPr id="22" name="Shape 22"/>
          <p:cNvSpPr/>
          <p:nvPr>
            <p:ph type="body"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lvl="0">
              <a:defRPr sz="1800"/>
            </a:pPr>
            <a:r>
              <a:rPr sz="2800"/>
              <a:t>Body Level One</a:t>
            </a:r>
            <a:endParaRPr sz="2800"/>
          </a:p>
          <a:p>
            <a:pPr lvl="1">
              <a:defRPr sz="1800"/>
            </a:pPr>
            <a:r>
              <a:rPr sz="2800"/>
              <a:t>Body Level Two</a:t>
            </a:r>
            <a:endParaRPr sz="2800"/>
          </a:p>
          <a:p>
            <a:pPr lvl="2">
              <a:defRPr sz="1800"/>
            </a:pPr>
            <a:r>
              <a:rPr sz="2800"/>
              <a:t>Body Level Three</a:t>
            </a:r>
            <a:endParaRPr sz="2800"/>
          </a:p>
          <a:p>
            <a:pPr lvl="3">
              <a:defRPr sz="1800"/>
            </a:pPr>
            <a:r>
              <a:rPr sz="2800"/>
              <a:t>Body Level Four</a:t>
            </a:r>
            <a:endParaRPr sz="2800"/>
          </a:p>
          <a:p>
            <a:pPr lvl="4">
              <a:defRPr sz="1800"/>
            </a:pPr>
            <a:r>
              <a:rPr sz="2800"/>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952500" y="1270000"/>
            <a:ext cx="11099800" cy="7213600"/>
          </a:xfrm>
          <a:prstGeom prst="rect">
            <a:avLst/>
          </a:prstGeom>
        </p:spPr>
        <p:txBody>
          <a:bodyPr/>
          <a:lstStyle/>
          <a:p>
            <a:pPr lvl="0">
              <a:defRPr sz="1800"/>
            </a:pPr>
            <a:r>
              <a:rPr sz="3600"/>
              <a:t>Body Level One</a:t>
            </a:r>
            <a:endParaRPr sz="3600"/>
          </a:p>
          <a:p>
            <a:pPr lvl="1">
              <a:defRPr sz="1800"/>
            </a:pPr>
            <a:r>
              <a:rPr sz="3600"/>
              <a:t>Body Level Two</a:t>
            </a:r>
            <a:endParaRPr sz="3600"/>
          </a:p>
          <a:p>
            <a:pPr lvl="2">
              <a:defRPr sz="1800"/>
            </a:pPr>
            <a:r>
              <a:rPr sz="3600"/>
              <a:t>Body Level Three</a:t>
            </a:r>
            <a:endParaRPr sz="3600"/>
          </a:p>
          <a:p>
            <a:pPr lvl="3">
              <a:defRPr sz="1800"/>
            </a:pPr>
            <a:r>
              <a:rPr sz="3600"/>
              <a:t>Body Level Four</a:t>
            </a:r>
            <a:endParaRPr sz="3600"/>
          </a:p>
          <a:p>
            <a:pPr lvl="4">
              <a:defRPr sz="1800"/>
            </a:pPr>
            <a:r>
              <a:rPr sz="3600"/>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8000"/>
              <a:t>Title Text</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3600"/>
              <a:t>Body Level One</a:t>
            </a:r>
            <a:endParaRPr sz="3600"/>
          </a:p>
          <a:p>
            <a:pPr lvl="1">
              <a:defRPr sz="1800"/>
            </a:pPr>
            <a:r>
              <a:rPr sz="3600"/>
              <a:t>Body Level Two</a:t>
            </a:r>
            <a:endParaRPr sz="3600"/>
          </a:p>
          <a:p>
            <a:pPr lvl="2">
              <a:defRPr sz="1800"/>
            </a:pPr>
            <a:r>
              <a:rPr sz="3600"/>
              <a:t>Body Level Three</a:t>
            </a:r>
            <a:endParaRPr sz="3600"/>
          </a:p>
          <a:p>
            <a:pPr lvl="3">
              <a:defRPr sz="1800"/>
            </a:pPr>
            <a:r>
              <a:rPr sz="3600"/>
              <a:t>Body Level Four</a:t>
            </a:r>
            <a:endParaRPr sz="3600"/>
          </a:p>
          <a:p>
            <a:pPr lvl="4">
              <a:defRPr sz="1800"/>
            </a:pPr>
            <a:r>
              <a:rPr sz="3600"/>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algn="ctr" defTabSz="584200">
        <a:defRPr sz="8000">
          <a:latin typeface="+mn-lt"/>
          <a:ea typeface="+mn-ea"/>
          <a:cs typeface="+mn-cs"/>
          <a:sym typeface="Helvetica Light"/>
        </a:defRPr>
      </a:lvl1pPr>
      <a:lvl2pPr indent="228600" algn="ctr" defTabSz="584200">
        <a:defRPr sz="8000">
          <a:latin typeface="+mn-lt"/>
          <a:ea typeface="+mn-ea"/>
          <a:cs typeface="+mn-cs"/>
          <a:sym typeface="Helvetica Light"/>
        </a:defRPr>
      </a:lvl2pPr>
      <a:lvl3pPr indent="457200" algn="ctr" defTabSz="584200">
        <a:defRPr sz="8000">
          <a:latin typeface="+mn-lt"/>
          <a:ea typeface="+mn-ea"/>
          <a:cs typeface="+mn-cs"/>
          <a:sym typeface="Helvetica Light"/>
        </a:defRPr>
      </a:lvl3pPr>
      <a:lvl4pPr indent="685800" algn="ctr" defTabSz="584200">
        <a:defRPr sz="8000">
          <a:latin typeface="+mn-lt"/>
          <a:ea typeface="+mn-ea"/>
          <a:cs typeface="+mn-cs"/>
          <a:sym typeface="Helvetica Light"/>
        </a:defRPr>
      </a:lvl4pPr>
      <a:lvl5pPr indent="914400" algn="ctr" defTabSz="584200">
        <a:defRPr sz="8000">
          <a:latin typeface="+mn-lt"/>
          <a:ea typeface="+mn-ea"/>
          <a:cs typeface="+mn-cs"/>
          <a:sym typeface="Helvetica Light"/>
        </a:defRPr>
      </a:lvl5pPr>
      <a:lvl6pPr indent="1143000" algn="ctr" defTabSz="584200">
        <a:defRPr sz="8000">
          <a:latin typeface="+mn-lt"/>
          <a:ea typeface="+mn-ea"/>
          <a:cs typeface="+mn-cs"/>
          <a:sym typeface="Helvetica Light"/>
        </a:defRPr>
      </a:lvl6pPr>
      <a:lvl7pPr indent="1371600" algn="ctr" defTabSz="584200">
        <a:defRPr sz="8000">
          <a:latin typeface="+mn-lt"/>
          <a:ea typeface="+mn-ea"/>
          <a:cs typeface="+mn-cs"/>
          <a:sym typeface="Helvetica Light"/>
        </a:defRPr>
      </a:lvl7pPr>
      <a:lvl8pPr indent="1600200" algn="ctr" defTabSz="584200">
        <a:defRPr sz="8000">
          <a:latin typeface="+mn-lt"/>
          <a:ea typeface="+mn-ea"/>
          <a:cs typeface="+mn-cs"/>
          <a:sym typeface="Helvetica Light"/>
        </a:defRPr>
      </a:lvl8pPr>
      <a:lvl9pPr indent="1828800" algn="ctr" defTabSz="584200">
        <a:defRPr sz="8000">
          <a:latin typeface="+mn-lt"/>
          <a:ea typeface="+mn-ea"/>
          <a:cs typeface="+mn-cs"/>
          <a:sym typeface="Helvetica Light"/>
        </a:defRPr>
      </a:lvl9pPr>
    </p:titleStyle>
    <p:bodyStyle>
      <a:lvl1pPr marL="444500" indent="-444500" defTabSz="584200">
        <a:spcBef>
          <a:spcPts val="4200"/>
        </a:spcBef>
        <a:buSzPct val="75000"/>
        <a:buChar char="•"/>
        <a:defRPr sz="3600">
          <a:latin typeface="+mn-lt"/>
          <a:ea typeface="+mn-ea"/>
          <a:cs typeface="+mn-cs"/>
          <a:sym typeface="Helvetica Light"/>
        </a:defRPr>
      </a:lvl1pPr>
      <a:lvl2pPr marL="889000" indent="-444500" defTabSz="584200">
        <a:spcBef>
          <a:spcPts val="4200"/>
        </a:spcBef>
        <a:buSzPct val="75000"/>
        <a:buChar char="•"/>
        <a:defRPr sz="3600">
          <a:latin typeface="+mn-lt"/>
          <a:ea typeface="+mn-ea"/>
          <a:cs typeface="+mn-cs"/>
          <a:sym typeface="Helvetica Light"/>
        </a:defRPr>
      </a:lvl2pPr>
      <a:lvl3pPr marL="1333500" indent="-444500" defTabSz="584200">
        <a:spcBef>
          <a:spcPts val="4200"/>
        </a:spcBef>
        <a:buSzPct val="75000"/>
        <a:buChar char="•"/>
        <a:defRPr sz="3600">
          <a:latin typeface="+mn-lt"/>
          <a:ea typeface="+mn-ea"/>
          <a:cs typeface="+mn-cs"/>
          <a:sym typeface="Helvetica Light"/>
        </a:defRPr>
      </a:lvl3pPr>
      <a:lvl4pPr marL="1778000" indent="-444500" defTabSz="584200">
        <a:spcBef>
          <a:spcPts val="4200"/>
        </a:spcBef>
        <a:buSzPct val="75000"/>
        <a:buChar char="•"/>
        <a:defRPr sz="3600">
          <a:latin typeface="+mn-lt"/>
          <a:ea typeface="+mn-ea"/>
          <a:cs typeface="+mn-cs"/>
          <a:sym typeface="Helvetica Light"/>
        </a:defRPr>
      </a:lvl4pPr>
      <a:lvl5pPr marL="2222500" indent="-444500" defTabSz="584200">
        <a:spcBef>
          <a:spcPts val="4200"/>
        </a:spcBef>
        <a:buSzPct val="75000"/>
        <a:buChar char="•"/>
        <a:defRPr sz="3600">
          <a:latin typeface="+mn-lt"/>
          <a:ea typeface="+mn-ea"/>
          <a:cs typeface="+mn-cs"/>
          <a:sym typeface="Helvetica Light"/>
        </a:defRPr>
      </a:lvl5pPr>
      <a:lvl6pPr marL="2667000" indent="-444500" defTabSz="584200">
        <a:spcBef>
          <a:spcPts val="4200"/>
        </a:spcBef>
        <a:buSzPct val="75000"/>
        <a:buChar char="•"/>
        <a:defRPr sz="3600">
          <a:latin typeface="+mn-lt"/>
          <a:ea typeface="+mn-ea"/>
          <a:cs typeface="+mn-cs"/>
          <a:sym typeface="Helvetica Light"/>
        </a:defRPr>
      </a:lvl6pPr>
      <a:lvl7pPr marL="3111500" indent="-444500" defTabSz="584200">
        <a:spcBef>
          <a:spcPts val="4200"/>
        </a:spcBef>
        <a:buSzPct val="75000"/>
        <a:buChar char="•"/>
        <a:defRPr sz="3600">
          <a:latin typeface="+mn-lt"/>
          <a:ea typeface="+mn-ea"/>
          <a:cs typeface="+mn-cs"/>
          <a:sym typeface="Helvetica Light"/>
        </a:defRPr>
      </a:lvl7pPr>
      <a:lvl8pPr marL="3556000" indent="-444500" defTabSz="584200">
        <a:spcBef>
          <a:spcPts val="4200"/>
        </a:spcBef>
        <a:buSzPct val="75000"/>
        <a:buChar char="•"/>
        <a:defRPr sz="3600">
          <a:latin typeface="+mn-lt"/>
          <a:ea typeface="+mn-ea"/>
          <a:cs typeface="+mn-cs"/>
          <a:sym typeface="Helvetica Light"/>
        </a:defRPr>
      </a:lvl8pPr>
      <a:lvl9pPr marL="4000500" indent="-444500" defTabSz="584200">
        <a:spcBef>
          <a:spcPts val="4200"/>
        </a:spcBef>
        <a:buSzPct val="75000"/>
        <a:buChar char="•"/>
        <a:defRPr sz="3600">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p:nvPr>
        </p:nvSpPr>
        <p:spPr>
          <a:prstGeom prst="rect">
            <a:avLst/>
          </a:prstGeom>
        </p:spPr>
        <p:txBody>
          <a:bodyPr/>
          <a:lstStyle/>
          <a:p>
            <a:pPr lvl="0">
              <a:defRPr sz="1800"/>
            </a:pPr>
            <a:r>
              <a:rPr sz="8000">
                <a:latin typeface="Georgia"/>
                <a:ea typeface="Georgia"/>
                <a:cs typeface="Georgia"/>
                <a:sym typeface="Georgia"/>
              </a:rPr>
              <a:t>Why did </a:t>
            </a:r>
            <a:endParaRPr sz="8000">
              <a:latin typeface="Georgia"/>
              <a:ea typeface="Georgia"/>
              <a:cs typeface="Georgia"/>
              <a:sym typeface="Georgia"/>
            </a:endParaRPr>
          </a:p>
          <a:p>
            <a:pPr lvl="0">
              <a:defRPr sz="1800"/>
            </a:pPr>
            <a:r>
              <a:rPr sz="8000">
                <a:latin typeface="Georgia"/>
                <a:ea typeface="Georgia"/>
                <a:cs typeface="Georgia"/>
                <a:sym typeface="Georgia"/>
              </a:rPr>
              <a:t>Chosŏn Fall?</a:t>
            </a:r>
          </a:p>
        </p:txBody>
      </p:sp>
      <p:sp>
        <p:nvSpPr>
          <p:cNvPr id="33" name="Shape 33"/>
          <p:cNvSpPr/>
          <p:nvPr>
            <p:ph type="body" idx="1"/>
          </p:nvPr>
        </p:nvSpPr>
        <p:spPr>
          <a:prstGeom prst="rect">
            <a:avLst/>
          </a:prstGeom>
        </p:spPr>
        <p:txBody>
          <a:bodyPr/>
          <a:lstStyle/>
          <a:p>
            <a:pPr lvl="0">
              <a:defRPr sz="1800"/>
            </a:pPr>
            <a:r>
              <a:rPr sz="3200"/>
              <a:t>Oct. 7, 2014</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 name="Shape 59"/>
          <p:cNvSpPr/>
          <p:nvPr>
            <p:ph type="title"/>
          </p:nvPr>
        </p:nvSpPr>
        <p:spPr>
          <a:prstGeom prst="rect">
            <a:avLst/>
          </a:prstGeom>
        </p:spPr>
        <p:txBody>
          <a:bodyPr/>
          <a:lstStyle>
            <a:lvl1pPr>
              <a:defRPr sz="6800">
                <a:latin typeface="Monaco"/>
                <a:ea typeface="Monaco"/>
                <a:cs typeface="Monaco"/>
                <a:sym typeface="Monaco"/>
              </a:defRPr>
            </a:lvl1pPr>
          </a:lstStyle>
          <a:p>
            <a:pPr lvl="0">
              <a:defRPr sz="1800"/>
            </a:pPr>
            <a:r>
              <a:rPr sz="6800"/>
              <a:t>Religious Reactions</a:t>
            </a:r>
          </a:p>
        </p:txBody>
      </p:sp>
      <p:sp>
        <p:nvSpPr>
          <p:cNvPr id="60" name="Shape 60"/>
          <p:cNvSpPr/>
          <p:nvPr>
            <p:ph type="body" idx="1"/>
          </p:nvPr>
        </p:nvSpPr>
        <p:spPr>
          <a:prstGeom prst="rect">
            <a:avLst/>
          </a:prstGeom>
        </p:spPr>
        <p:txBody>
          <a:bodyPr/>
          <a:lstStyle/>
          <a:p>
            <a:pPr lvl="0" marL="778588" indent="-501093" defTabSz="554990">
              <a:spcBef>
                <a:spcPts val="2100"/>
              </a:spcBef>
              <a:buSzPct val="90000"/>
              <a:buBlip>
                <a:blip r:embed="rId2"/>
              </a:buBlip>
              <a:defRPr sz="1800"/>
            </a:pPr>
            <a:r>
              <a:rPr sz="3420">
                <a:latin typeface="Georgia"/>
                <a:ea typeface="Georgia"/>
                <a:cs typeface="Georgia"/>
                <a:sym typeface="Georgia"/>
              </a:rPr>
              <a:t>Tonghak becomes Ch’ŏndogyo, a modern religion, and splits with Ilchinhoe.</a:t>
            </a:r>
            <a:endParaRPr sz="3420">
              <a:latin typeface="Georgia"/>
              <a:ea typeface="Georgia"/>
              <a:cs typeface="Georgia"/>
              <a:sym typeface="Georgia"/>
            </a:endParaRPr>
          </a:p>
          <a:p>
            <a:pPr lvl="0" marL="778588" indent="-501093" defTabSz="554990">
              <a:spcBef>
                <a:spcPts val="2100"/>
              </a:spcBef>
              <a:buSzPct val="90000"/>
              <a:buBlip>
                <a:blip r:embed="rId2"/>
              </a:buBlip>
              <a:defRPr sz="1800"/>
            </a:pPr>
            <a:r>
              <a:rPr sz="3420">
                <a:latin typeface="Georgia"/>
                <a:ea typeface="Georgia"/>
                <a:cs typeface="Georgia"/>
                <a:sym typeface="Georgia"/>
              </a:rPr>
              <a:t>Buddhism--a few modernizing reformers (Han Yongun)</a:t>
            </a:r>
            <a:endParaRPr sz="3420">
              <a:latin typeface="Georgia"/>
              <a:ea typeface="Georgia"/>
              <a:cs typeface="Georgia"/>
              <a:sym typeface="Georgia"/>
            </a:endParaRPr>
          </a:p>
          <a:p>
            <a:pPr lvl="0" marL="778588" indent="-501093" defTabSz="554990">
              <a:spcBef>
                <a:spcPts val="2100"/>
              </a:spcBef>
              <a:buSzPct val="90000"/>
              <a:buBlip>
                <a:blip r:embed="rId2"/>
              </a:buBlip>
              <a:defRPr sz="1800"/>
            </a:pPr>
            <a:r>
              <a:rPr sz="3420">
                <a:latin typeface="Georgia"/>
                <a:ea typeface="Georgia"/>
                <a:cs typeface="Georgia"/>
                <a:sym typeface="Georgia"/>
              </a:rPr>
              <a:t>Catholics are mostly quiet, but Protestants are modernizers and nationalists</a:t>
            </a:r>
            <a:endParaRPr sz="3420">
              <a:latin typeface="Georgia"/>
              <a:ea typeface="Georgia"/>
              <a:cs typeface="Georgia"/>
              <a:sym typeface="Georgia"/>
            </a:endParaRPr>
          </a:p>
          <a:p>
            <a:pPr lvl="0" marL="778588" indent="-501093" defTabSz="554990">
              <a:spcBef>
                <a:spcPts val="2100"/>
              </a:spcBef>
              <a:buSzPct val="90000"/>
              <a:buBlip>
                <a:blip r:embed="rId2"/>
              </a:buBlip>
              <a:defRPr sz="1800"/>
            </a:pPr>
            <a:r>
              <a:rPr sz="3420">
                <a:latin typeface="Georgia"/>
                <a:ea typeface="Georgia"/>
                <a:cs typeface="Georgia"/>
                <a:sym typeface="Georgia"/>
              </a:rPr>
              <a:t>Taejonggyo--nationalism as religion. Based on worship of Tan’gun, the legendary first Korean/ first Korean king. </a:t>
            </a:r>
            <a:endParaRPr sz="3420">
              <a:latin typeface="Georgia"/>
              <a:ea typeface="Georgia"/>
              <a:cs typeface="Georgia"/>
              <a:sym typeface="Georgia"/>
            </a:endParaRPr>
          </a:p>
          <a:p>
            <a:pPr lvl="0" marL="778588" indent="-501093" defTabSz="554990">
              <a:spcBef>
                <a:spcPts val="2100"/>
              </a:spcBef>
              <a:buSzPct val="90000"/>
              <a:buBlip>
                <a:blip r:embed="rId2"/>
              </a:buBlip>
              <a:defRPr sz="1800"/>
            </a:pPr>
            <a:r>
              <a:rPr sz="3420">
                <a:latin typeface="Georgia"/>
                <a:ea typeface="Georgia"/>
                <a:cs typeface="Georgia"/>
                <a:sym typeface="Georgia"/>
              </a:rPr>
              <a:t>Religions that worship Kang Chŭngsan. </a:t>
            </a:r>
          </a:p>
        </p:txBody>
      </p:sp>
    </p:spTree>
  </p:cSld>
  <p:clrMapOvr>
    <a:masterClrMapping/>
  </p:clrMapOvr>
  <p:transition spd="slow"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62"/>
          <p:cNvSpPr/>
          <p:nvPr>
            <p:ph type="title"/>
          </p:nvPr>
        </p:nvSpPr>
        <p:spPr>
          <a:prstGeom prst="rect">
            <a:avLst/>
          </a:prstGeom>
        </p:spPr>
        <p:txBody>
          <a:bodyPr/>
          <a:lstStyle>
            <a:lvl1pPr defTabSz="490727">
              <a:defRPr sz="6719"/>
            </a:lvl1pPr>
          </a:lstStyle>
          <a:p>
            <a:pPr lvl="0">
              <a:defRPr sz="1800"/>
            </a:pPr>
            <a:r>
              <a:rPr sz="6719"/>
              <a:t>Yi Wanyong’s immature nationalism</a:t>
            </a:r>
          </a:p>
        </p:txBody>
      </p:sp>
      <p:sp>
        <p:nvSpPr>
          <p:cNvPr id="63" name="Shape 63"/>
          <p:cNvSpPr/>
          <p:nvPr>
            <p:ph type="body" idx="1"/>
          </p:nvPr>
        </p:nvSpPr>
        <p:spPr>
          <a:prstGeom prst="rect">
            <a:avLst/>
          </a:prstGeom>
        </p:spPr>
        <p:txBody>
          <a:bodyPr/>
          <a:lstStyle/>
          <a:p>
            <a:pPr lvl="0" marL="290123" indent="-290123" defTabSz="449833">
              <a:spcBef>
                <a:spcPts val="3200"/>
              </a:spcBef>
              <a:defRPr sz="1800"/>
            </a:pPr>
            <a:r>
              <a:rPr sz="2464"/>
              <a:t>He was unable to see the royal family as separate from the Korean nation, so he worked more to protect the royal family than he did to protect Korea’s independence.</a:t>
            </a:r>
            <a:endParaRPr sz="2464"/>
          </a:p>
          <a:p>
            <a:pPr lvl="0" marL="290123" indent="-290123" defTabSz="449833">
              <a:spcBef>
                <a:spcPts val="3200"/>
              </a:spcBef>
              <a:defRPr sz="1800"/>
            </a:pPr>
            <a:r>
              <a:rPr sz="2464"/>
              <a:t>Served as Korea’s ambassador to the US from 1888 to 1890.  Encouraged the king to flee to the Russian Embassy in Seoul after some Japanese killed the queen. He took refuge in the US embassy, but realized the US wasn’t going to help Korea. But he was a leading figure in the Independence Club. </a:t>
            </a:r>
            <a:endParaRPr sz="2464"/>
          </a:p>
          <a:p>
            <a:pPr lvl="0" marL="290123" indent="-290123" defTabSz="449833">
              <a:spcBef>
                <a:spcPts val="3200"/>
              </a:spcBef>
              <a:defRPr sz="1800"/>
            </a:pPr>
            <a:r>
              <a:rPr sz="2464"/>
              <a:t>Only became openly pro-Japanese after Japan defeated Russian in the Russo-Japanese War (1904-05) when he gave up hope for maintaining full independence for Korea.</a:t>
            </a:r>
            <a:endParaRPr sz="2464"/>
          </a:p>
          <a:p>
            <a:pPr lvl="0" marL="290123" indent="-290123" defTabSz="449833">
              <a:spcBef>
                <a:spcPts val="3200"/>
              </a:spcBef>
              <a:defRPr sz="1800"/>
            </a:pPr>
            <a:r>
              <a:rPr sz="2464"/>
              <a:t>He negotiated the 1910 treaty of annexation  and got the Korean royal family recognized as royalty by the Japanese. </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 name="Shape 65"/>
          <p:cNvSpPr/>
          <p:nvPr>
            <p:ph type="title"/>
          </p:nvPr>
        </p:nvSpPr>
        <p:spPr>
          <a:prstGeom prst="rect">
            <a:avLst/>
          </a:prstGeom>
        </p:spPr>
        <p:txBody>
          <a:bodyPr/>
          <a:lstStyle>
            <a:lvl1pPr>
              <a:defRPr sz="5800">
                <a:solidFill>
                  <a:srgbClr val="2E2E2E"/>
                </a:solidFill>
                <a:latin typeface="Monaco"/>
                <a:ea typeface="Monaco"/>
                <a:cs typeface="Monaco"/>
                <a:sym typeface="Monaco"/>
              </a:defRPr>
            </a:lvl1pPr>
          </a:lstStyle>
          <a:p>
            <a:pPr lvl="0">
              <a:defRPr sz="1800">
                <a:solidFill>
                  <a:srgbClr val="000000"/>
                </a:solidFill>
              </a:defRPr>
            </a:pPr>
            <a:r>
              <a:rPr sz="5800">
                <a:solidFill>
                  <a:srgbClr val="2E2E2E"/>
                </a:solidFill>
              </a:rPr>
              <a:t>Japan gets a free hand</a:t>
            </a:r>
          </a:p>
        </p:txBody>
      </p:sp>
      <p:sp>
        <p:nvSpPr>
          <p:cNvPr id="66" name="Shape 66"/>
          <p:cNvSpPr/>
          <p:nvPr>
            <p:ph type="body" idx="1"/>
          </p:nvPr>
        </p:nvSpPr>
        <p:spPr>
          <a:prstGeom prst="rect">
            <a:avLst/>
          </a:prstGeom>
        </p:spPr>
        <p:txBody>
          <a:bodyPr/>
          <a:lstStyle/>
          <a:p>
            <a:pPr lvl="0" marL="806096" indent="-516917" defTabSz="578358">
              <a:lnSpc>
                <a:spcPct val="70000"/>
              </a:lnSpc>
              <a:spcBef>
                <a:spcPts val="2200"/>
              </a:spcBef>
              <a:buSzPct val="90000"/>
              <a:buBlip>
                <a:blip r:embed="rId2"/>
              </a:buBlip>
              <a:defRPr sz="1800"/>
            </a:pPr>
            <a:r>
              <a:rPr sz="2772">
                <a:solidFill>
                  <a:srgbClr val="212121"/>
                </a:solidFill>
                <a:latin typeface="Monaco"/>
                <a:ea typeface="Monaco"/>
                <a:cs typeface="Monaco"/>
                <a:sym typeface="Monaco"/>
              </a:rPr>
              <a:t>The Boxer Rebellion of 1900 in China</a:t>
            </a:r>
            <a:endParaRPr sz="2772">
              <a:solidFill>
                <a:srgbClr val="212121"/>
              </a:solidFill>
              <a:latin typeface="Monaco"/>
              <a:ea typeface="Monaco"/>
              <a:cs typeface="Monaco"/>
              <a:sym typeface="Monaco"/>
            </a:endParaRPr>
          </a:p>
          <a:p>
            <a:pPr lvl="0" marL="806096" indent="-516917" defTabSz="578358">
              <a:lnSpc>
                <a:spcPct val="70000"/>
              </a:lnSpc>
              <a:spcBef>
                <a:spcPts val="2200"/>
              </a:spcBef>
              <a:buSzPct val="90000"/>
              <a:buBlip>
                <a:blip r:embed="rId2"/>
              </a:buBlip>
              <a:defRPr sz="1800"/>
            </a:pPr>
            <a:r>
              <a:rPr sz="2772">
                <a:solidFill>
                  <a:srgbClr val="212121"/>
                </a:solidFill>
                <a:latin typeface="Monaco"/>
                <a:ea typeface="Monaco"/>
                <a:cs typeface="Monaco"/>
                <a:sym typeface="Monaco"/>
              </a:rPr>
              <a:t>The Anglo-Japanese Alliance of 1902</a:t>
            </a:r>
            <a:endParaRPr sz="2772">
              <a:solidFill>
                <a:srgbClr val="212121"/>
              </a:solidFill>
              <a:latin typeface="Monaco"/>
              <a:ea typeface="Monaco"/>
              <a:cs typeface="Monaco"/>
              <a:sym typeface="Monaco"/>
            </a:endParaRPr>
          </a:p>
          <a:p>
            <a:pPr lvl="0" marL="806096" indent="-516917" defTabSz="578358">
              <a:lnSpc>
                <a:spcPct val="70000"/>
              </a:lnSpc>
              <a:spcBef>
                <a:spcPts val="2200"/>
              </a:spcBef>
              <a:buSzPct val="90000"/>
              <a:buBlip>
                <a:blip r:embed="rId2"/>
              </a:buBlip>
              <a:defRPr sz="1800"/>
            </a:pPr>
            <a:r>
              <a:rPr sz="2772">
                <a:solidFill>
                  <a:srgbClr val="212121"/>
                </a:solidFill>
                <a:latin typeface="Monaco"/>
                <a:ea typeface="Monaco"/>
                <a:cs typeface="Monaco"/>
                <a:sym typeface="Monaco"/>
              </a:rPr>
              <a:t>The Russo-Japanese War of 1904-05 (What role did the Ilchinhoe play in the war?)</a:t>
            </a:r>
            <a:endParaRPr sz="2772">
              <a:solidFill>
                <a:srgbClr val="212121"/>
              </a:solidFill>
              <a:latin typeface="Monaco"/>
              <a:ea typeface="Monaco"/>
              <a:cs typeface="Monaco"/>
              <a:sym typeface="Monaco"/>
            </a:endParaRPr>
          </a:p>
          <a:p>
            <a:pPr lvl="0" marL="806096" indent="-516917" defTabSz="578358">
              <a:lnSpc>
                <a:spcPct val="70000"/>
              </a:lnSpc>
              <a:spcBef>
                <a:spcPts val="2200"/>
              </a:spcBef>
              <a:buSzPct val="90000"/>
              <a:buBlip>
                <a:blip r:embed="rId2"/>
              </a:buBlip>
              <a:defRPr sz="1800"/>
            </a:pPr>
            <a:r>
              <a:rPr sz="2772">
                <a:solidFill>
                  <a:srgbClr val="212121"/>
                </a:solidFill>
                <a:latin typeface="Monaco"/>
                <a:ea typeface="Monaco"/>
                <a:cs typeface="Monaco"/>
                <a:sym typeface="Monaco"/>
              </a:rPr>
              <a:t>Protectorate agreement of 1905                Sources, pp. 312-313 </a:t>
            </a:r>
            <a:endParaRPr sz="2772">
              <a:solidFill>
                <a:srgbClr val="212121"/>
              </a:solidFill>
              <a:latin typeface="Monaco"/>
              <a:ea typeface="Monaco"/>
              <a:cs typeface="Monaco"/>
              <a:sym typeface="Monaco"/>
            </a:endParaRPr>
          </a:p>
          <a:p>
            <a:pPr lvl="0" marL="806096" indent="-516917" defTabSz="578358">
              <a:lnSpc>
                <a:spcPct val="70000"/>
              </a:lnSpc>
              <a:spcBef>
                <a:spcPts val="2200"/>
              </a:spcBef>
              <a:buSzPct val="90000"/>
              <a:buBlip>
                <a:blip r:embed="rId2"/>
              </a:buBlip>
              <a:defRPr sz="1800"/>
            </a:pPr>
            <a:r>
              <a:rPr sz="2772">
                <a:solidFill>
                  <a:srgbClr val="212121"/>
                </a:solidFill>
                <a:latin typeface="Monaco"/>
                <a:ea typeface="Monaco"/>
                <a:cs typeface="Monaco"/>
                <a:sym typeface="Monaco"/>
              </a:rPr>
              <a:t>Taft-Katsura Agreement of 1906</a:t>
            </a:r>
            <a:endParaRPr sz="2772">
              <a:solidFill>
                <a:srgbClr val="212121"/>
              </a:solidFill>
              <a:latin typeface="Monaco"/>
              <a:ea typeface="Monaco"/>
              <a:cs typeface="Monaco"/>
              <a:sym typeface="Monaco"/>
            </a:endParaRPr>
          </a:p>
          <a:p>
            <a:pPr lvl="0" marL="806096" indent="-516917" defTabSz="578358">
              <a:lnSpc>
                <a:spcPct val="70000"/>
              </a:lnSpc>
              <a:spcBef>
                <a:spcPts val="2200"/>
              </a:spcBef>
              <a:buSzPct val="90000"/>
              <a:buBlip>
                <a:blip r:embed="rId2"/>
              </a:buBlip>
              <a:defRPr sz="1800"/>
            </a:pPr>
            <a:r>
              <a:rPr sz="2772">
                <a:solidFill>
                  <a:srgbClr val="212121"/>
                </a:solidFill>
                <a:latin typeface="Monaco"/>
                <a:ea typeface="Monaco"/>
                <a:cs typeface="Monaco"/>
                <a:sym typeface="Monaco"/>
              </a:rPr>
              <a:t>King Kojong forced to step down in 1907 --Korea refused admission to Hague Conference.</a:t>
            </a:r>
            <a:endParaRPr sz="2772">
              <a:solidFill>
                <a:srgbClr val="212121"/>
              </a:solidFill>
              <a:latin typeface="Monaco"/>
              <a:ea typeface="Monaco"/>
              <a:cs typeface="Monaco"/>
              <a:sym typeface="Monaco"/>
            </a:endParaRPr>
          </a:p>
          <a:p>
            <a:pPr lvl="0" marL="806096" indent="-516917" defTabSz="578358">
              <a:lnSpc>
                <a:spcPct val="70000"/>
              </a:lnSpc>
              <a:spcBef>
                <a:spcPts val="2200"/>
              </a:spcBef>
              <a:buSzPct val="90000"/>
              <a:buBlip>
                <a:blip r:embed="rId2"/>
              </a:buBlip>
              <a:defRPr sz="1800"/>
            </a:pPr>
            <a:r>
              <a:rPr sz="2772">
                <a:solidFill>
                  <a:srgbClr val="212121"/>
                </a:solidFill>
                <a:latin typeface="Monaco"/>
                <a:ea typeface="Monaco"/>
                <a:cs typeface="Monaco"/>
                <a:sym typeface="Monaco"/>
              </a:rPr>
              <a:t>What were the “Righteous Armies”? Why did they fail in their battles against the Japanese? </a:t>
            </a:r>
            <a:endParaRPr sz="2772">
              <a:solidFill>
                <a:srgbClr val="212121"/>
              </a:solidFill>
              <a:latin typeface="Monaco"/>
              <a:ea typeface="Monaco"/>
              <a:cs typeface="Monaco"/>
              <a:sym typeface="Monaco"/>
            </a:endParaRPr>
          </a:p>
          <a:p>
            <a:pPr lvl="0" marL="806096" indent="-516917" defTabSz="578358">
              <a:lnSpc>
                <a:spcPct val="70000"/>
              </a:lnSpc>
              <a:spcBef>
                <a:spcPts val="2200"/>
              </a:spcBef>
              <a:buSzPct val="90000"/>
              <a:buBlip>
                <a:blip r:embed="rId2"/>
              </a:buBlip>
              <a:defRPr sz="1800"/>
            </a:pPr>
            <a:r>
              <a:rPr sz="2772">
                <a:solidFill>
                  <a:srgbClr val="212121"/>
                </a:solidFill>
                <a:latin typeface="Monaco"/>
                <a:ea typeface="Monaco"/>
                <a:cs typeface="Monaco"/>
                <a:sym typeface="Monaco"/>
              </a:rPr>
              <a:t>1910   Chosŏn becomes Chōsen, a Japanese colony </a:t>
            </a:r>
          </a:p>
        </p:txBody>
      </p:sp>
    </p:spTree>
  </p:cSld>
  <p:clrMapOvr>
    <a:masterClrMapping/>
  </p:clrMapOvr>
  <p:transition spd="slow"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ph type="title"/>
          </p:nvPr>
        </p:nvSpPr>
        <p:spPr>
          <a:prstGeom prst="rect">
            <a:avLst/>
          </a:prstGeom>
        </p:spPr>
        <p:txBody>
          <a:bodyPr/>
          <a:lstStyle/>
          <a:p>
            <a:pPr lvl="0">
              <a:defRPr sz="1800"/>
            </a:pPr>
            <a:r>
              <a:rPr sz="8000"/>
              <a:t>1910 Annexation</a:t>
            </a:r>
          </a:p>
        </p:txBody>
      </p:sp>
      <p:sp>
        <p:nvSpPr>
          <p:cNvPr id="69" name="Shape 69"/>
          <p:cNvSpPr/>
          <p:nvPr>
            <p:ph type="body" idx="1"/>
          </p:nvPr>
        </p:nvSpPr>
        <p:spPr>
          <a:xfrm>
            <a:off x="281037" y="2101750"/>
            <a:ext cx="12032159" cy="7100839"/>
          </a:xfrm>
          <a:prstGeom prst="rect">
            <a:avLst/>
          </a:prstGeom>
        </p:spPr>
        <p:txBody>
          <a:bodyPr/>
          <a:lstStyle/>
          <a:p>
            <a:pPr lvl="0" marL="469194" indent="-469194">
              <a:defRPr sz="1800"/>
            </a:pPr>
            <a:r>
              <a:rPr sz="3800">
                <a:latin typeface="Arial"/>
                <a:ea typeface="Arial"/>
                <a:cs typeface="Arial"/>
                <a:sym typeface="Arial"/>
              </a:rPr>
              <a:t>Preceded by 1905 protectorate:</a:t>
            </a:r>
            <a:endParaRPr sz="3800">
              <a:latin typeface="Arial"/>
              <a:ea typeface="Arial"/>
              <a:cs typeface="Arial"/>
              <a:sym typeface="Arial"/>
            </a:endParaRPr>
          </a:p>
          <a:p>
            <a:pPr lvl="0" marL="469194" indent="-469194">
              <a:defRPr sz="1800"/>
            </a:pPr>
            <a:r>
              <a:rPr sz="3800">
                <a:latin typeface="Arial"/>
                <a:ea typeface="Arial"/>
                <a:cs typeface="Arial"/>
                <a:sym typeface="Arial"/>
              </a:rPr>
              <a:t>The role of Yi Wanyong</a:t>
            </a:r>
            <a:endParaRPr sz="3800">
              <a:latin typeface="Arial"/>
              <a:ea typeface="Arial"/>
              <a:cs typeface="Arial"/>
              <a:sym typeface="Arial"/>
            </a:endParaRPr>
          </a:p>
          <a:p>
            <a:pPr lvl="0" marL="469194" indent="-469194">
              <a:defRPr sz="1800"/>
            </a:pPr>
            <a:r>
              <a:rPr sz="3800">
                <a:latin typeface="Arial"/>
                <a:ea typeface="Arial"/>
                <a:cs typeface="Arial"/>
                <a:sym typeface="Arial"/>
              </a:rPr>
              <a:t>Was the Japanese seizure of Korea legal?</a:t>
            </a:r>
            <a:endParaRPr sz="3800">
              <a:latin typeface="Arial"/>
              <a:ea typeface="Arial"/>
              <a:cs typeface="Arial"/>
              <a:sym typeface="Arial"/>
            </a:endParaRPr>
          </a:p>
          <a:p>
            <a:pPr lvl="0" marL="469194" indent="-469194">
              <a:defRPr sz="1800"/>
            </a:pPr>
            <a:r>
              <a:rPr sz="3800">
                <a:latin typeface="Arial"/>
                <a:ea typeface="Arial"/>
                <a:cs typeface="Arial"/>
                <a:sym typeface="Arial"/>
              </a:rPr>
              <a:t>How did the Japanese justify the annexation?</a:t>
            </a:r>
            <a:endParaRPr sz="3800">
              <a:latin typeface="Arial"/>
              <a:ea typeface="Arial"/>
              <a:cs typeface="Arial"/>
              <a:sym typeface="Arial"/>
            </a:endParaRPr>
          </a:p>
          <a:p>
            <a:pPr lvl="0" marL="655424" indent="-198224">
              <a:spcBef>
                <a:spcPts val="0"/>
              </a:spcBef>
              <a:buSzPct val="100000"/>
              <a:buAutoNum type="alphaLcParenR" startAt="1"/>
              <a:defRPr sz="1800"/>
            </a:pPr>
            <a:r>
              <a:rPr sz="3800">
                <a:latin typeface="Arial"/>
                <a:ea typeface="Arial"/>
                <a:cs typeface="Arial"/>
                <a:sym typeface="Arial"/>
              </a:rPr>
              <a:t>Koreans needed to be dragged into the modern world</a:t>
            </a:r>
            <a:endParaRPr sz="3800">
              <a:latin typeface="Arial"/>
              <a:ea typeface="Arial"/>
              <a:cs typeface="Arial"/>
              <a:sym typeface="Arial"/>
            </a:endParaRPr>
          </a:p>
          <a:p>
            <a:pPr lvl="0" marL="655424" indent="-198224">
              <a:spcBef>
                <a:spcPts val="0"/>
              </a:spcBef>
              <a:buSzPct val="100000"/>
              <a:buAutoNum type="alphaLcParenR" startAt="1"/>
              <a:defRPr sz="1800"/>
            </a:pPr>
            <a:r>
              <a:rPr sz="3800">
                <a:latin typeface="Arial"/>
                <a:ea typeface="Arial"/>
                <a:cs typeface="Arial"/>
                <a:sym typeface="Arial"/>
              </a:rPr>
              <a:t>Koreans were related to the Japanese, as little brothers. </a:t>
            </a:r>
            <a:br>
              <a:rPr sz="3800">
                <a:latin typeface="Arial"/>
                <a:ea typeface="Arial"/>
                <a:cs typeface="Arial"/>
                <a:sym typeface="Arial"/>
              </a:rPr>
            </a:br>
            <a:r>
              <a:rPr sz="3800">
                <a:latin typeface="Arial"/>
                <a:ea typeface="Arial"/>
                <a:cs typeface="Arial"/>
                <a:sym typeface="Arial"/>
              </a:rPr>
              <a:t>Most Koreans did not agree with either excuse. </a:t>
            </a:r>
          </a:p>
        </p:txBody>
      </p:sp>
    </p:spTree>
  </p:cSld>
  <p:clrMapOvr>
    <a:masterClrMapping/>
  </p:clrMapOvr>
  <p:transition spd="slow"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 name="Shape 71"/>
          <p:cNvSpPr/>
          <p:nvPr>
            <p:ph type="title"/>
          </p:nvPr>
        </p:nvSpPr>
        <p:spPr>
          <a:prstGeom prst="rect">
            <a:avLst/>
          </a:prstGeom>
        </p:spPr>
        <p:txBody>
          <a:bodyPr/>
          <a:lstStyle>
            <a:lvl1pPr defTabSz="490727">
              <a:defRPr sz="6719"/>
            </a:lvl1pPr>
          </a:lstStyle>
          <a:p>
            <a:pPr lvl="0">
              <a:defRPr sz="1800"/>
            </a:pPr>
            <a:r>
              <a:rPr sz="6719"/>
              <a:t>Before Assigning Blame,Ask: </a:t>
            </a:r>
          </a:p>
        </p:txBody>
      </p:sp>
      <p:sp>
        <p:nvSpPr>
          <p:cNvPr id="72" name="Shape 72"/>
          <p:cNvSpPr/>
          <p:nvPr>
            <p:ph type="body" idx="1"/>
          </p:nvPr>
        </p:nvSpPr>
        <p:spPr>
          <a:prstGeom prst="rect">
            <a:avLst/>
          </a:prstGeom>
        </p:spPr>
        <p:txBody>
          <a:bodyPr/>
          <a:lstStyle/>
          <a:p>
            <a:pPr lvl="0" marL="368934" indent="-368934" defTabSz="484886">
              <a:spcBef>
                <a:spcPts val="3400"/>
              </a:spcBef>
              <a:defRPr sz="1800"/>
            </a:pPr>
            <a:r>
              <a:rPr sz="2988"/>
              <a:t>What could Korea have done to prevent absorption into the Japanese empire?</a:t>
            </a:r>
            <a:endParaRPr sz="2988"/>
          </a:p>
          <a:p>
            <a:pPr lvl="0" marL="368934" indent="-368934" defTabSz="484886">
              <a:spcBef>
                <a:spcPts val="3400"/>
              </a:spcBef>
              <a:defRPr sz="1800"/>
            </a:pPr>
            <a:r>
              <a:rPr sz="2988"/>
              <a:t>Did Korea have the military power to resist the Japanese military?</a:t>
            </a:r>
            <a:endParaRPr sz="2988"/>
          </a:p>
          <a:p>
            <a:pPr lvl="0" marL="368934" indent="-368934" defTabSz="484886">
              <a:spcBef>
                <a:spcPts val="3400"/>
              </a:spcBef>
              <a:defRPr sz="1800"/>
            </a:pPr>
            <a:r>
              <a:rPr sz="2988"/>
              <a:t>Is there any evidence that large-scale popular demonstrations against the Japanese takeover (no such demonstrations occurred in 1910) would have made any difference? </a:t>
            </a:r>
            <a:endParaRPr sz="2988"/>
          </a:p>
          <a:p>
            <a:pPr lvl="0" marL="368934" indent="-368934" defTabSz="484886">
              <a:spcBef>
                <a:spcPts val="3400"/>
              </a:spcBef>
              <a:defRPr sz="1800"/>
            </a:pPr>
            <a:r>
              <a:rPr sz="2988"/>
              <a:t>Could the government of the Taehan Empire do anything that would have enlisted foreign support for Korea’s independence? </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hape 74"/>
          <p:cNvSpPr/>
          <p:nvPr>
            <p:ph type="title"/>
          </p:nvPr>
        </p:nvSpPr>
        <p:spPr>
          <a:prstGeom prst="rect">
            <a:avLst/>
          </a:prstGeom>
        </p:spPr>
        <p:txBody>
          <a:bodyPr/>
          <a:lstStyle>
            <a:lvl1pPr>
              <a:defRPr>
                <a:latin typeface="Arial"/>
                <a:ea typeface="Arial"/>
                <a:cs typeface="Arial"/>
                <a:sym typeface="Arial"/>
              </a:defRPr>
            </a:lvl1pPr>
          </a:lstStyle>
          <a:p>
            <a:pPr lvl="0">
              <a:defRPr sz="1800"/>
            </a:pPr>
            <a:r>
              <a:rPr sz="8000"/>
              <a:t>Why did Chosŏn fall?</a:t>
            </a:r>
          </a:p>
        </p:txBody>
      </p:sp>
      <p:sp>
        <p:nvSpPr>
          <p:cNvPr id="75" name="Shape 75"/>
          <p:cNvSpPr/>
          <p:nvPr>
            <p:ph type="body" idx="1"/>
          </p:nvPr>
        </p:nvSpPr>
        <p:spPr>
          <a:prstGeom prst="rect">
            <a:avLst/>
          </a:prstGeom>
        </p:spPr>
        <p:txBody>
          <a:bodyPr/>
          <a:lstStyle/>
          <a:p>
            <a:pPr lvl="0" marL="311570" indent="-311570" defTabSz="502412">
              <a:spcBef>
                <a:spcPts val="3600"/>
              </a:spcBef>
              <a:defRPr sz="1800"/>
            </a:pPr>
            <a:r>
              <a:rPr sz="2752"/>
              <a:t>weak economy meant no financial wherewithal to acquire modern military technology. </a:t>
            </a:r>
            <a:endParaRPr sz="2752"/>
          </a:p>
          <a:p>
            <a:pPr lvl="0" marL="311570" indent="-311570" defTabSz="502412">
              <a:spcBef>
                <a:spcPts val="3600"/>
              </a:spcBef>
              <a:defRPr sz="1800"/>
            </a:pPr>
            <a:r>
              <a:rPr sz="2752"/>
              <a:t>Lack of a strong military tradition. </a:t>
            </a:r>
            <a:endParaRPr sz="2752"/>
          </a:p>
          <a:p>
            <a:pPr lvl="0" marL="311570" indent="-311570" defTabSz="502412">
              <a:spcBef>
                <a:spcPts val="3600"/>
              </a:spcBef>
              <a:defRPr sz="1800"/>
            </a:pPr>
            <a:r>
              <a:rPr sz="2752"/>
              <a:t>weak monarch for most of the 19th century</a:t>
            </a:r>
            <a:endParaRPr sz="2752"/>
          </a:p>
          <a:p>
            <a:pPr lvl="0" marL="311570" indent="-311570" defTabSz="502412">
              <a:spcBef>
                <a:spcPts val="3600"/>
              </a:spcBef>
              <a:defRPr sz="1800"/>
            </a:pPr>
            <a:r>
              <a:rPr sz="2752"/>
              <a:t>system of balance of power between yangban and king that worked for almost 500 years did not allow the dramatic changes in policy needed to cope with a radically changing international environment. </a:t>
            </a:r>
            <a:endParaRPr sz="2752"/>
          </a:p>
          <a:p>
            <a:pPr lvl="0" marL="311570" indent="-311570" defTabSz="502412">
              <a:spcBef>
                <a:spcPts val="3600"/>
              </a:spcBef>
              <a:defRPr sz="1800"/>
            </a:pPr>
            <a:r>
              <a:rPr sz="2752"/>
              <a:t>the only foreign countries interested in Korea were too weak to keep the Japanese out of Korea. Besides, Korea relied far too long on China for protection. </a:t>
            </a:r>
          </a:p>
        </p:txBody>
      </p:sp>
    </p:spTree>
  </p:cSld>
  <p:clrMapOvr>
    <a:masterClrMapping/>
  </p:clrMapOvr>
  <p:transition spd="slow"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ph type="title"/>
          </p:nvPr>
        </p:nvSpPr>
        <p:spPr>
          <a:prstGeom prst="rect">
            <a:avLst/>
          </a:prstGeom>
        </p:spPr>
        <p:txBody>
          <a:bodyPr/>
          <a:lstStyle>
            <a:lvl1pPr>
              <a:defRPr b="1">
                <a:solidFill>
                  <a:srgbClr val="4C4C4F"/>
                </a:solidFill>
                <a:latin typeface="Stone Sans Sem ITC TT Semi"/>
                <a:ea typeface="Stone Sans Sem ITC TT Semi"/>
                <a:cs typeface="Stone Sans Sem ITC TT Semi"/>
                <a:sym typeface="Stone Sans Sem ITC TT Semi"/>
              </a:defRPr>
            </a:lvl1pPr>
          </a:lstStyle>
          <a:p>
            <a:pPr lvl="0">
              <a:defRPr b="0" sz="1800">
                <a:solidFill>
                  <a:srgbClr val="000000"/>
                </a:solidFill>
              </a:defRPr>
            </a:pPr>
            <a:r>
              <a:rPr b="1" sz="8000">
                <a:solidFill>
                  <a:srgbClr val="4C4C4F"/>
                </a:solidFill>
              </a:rPr>
              <a:t>Creating Nationalism</a:t>
            </a:r>
          </a:p>
        </p:txBody>
      </p:sp>
      <p:sp>
        <p:nvSpPr>
          <p:cNvPr id="78" name="Shape 78"/>
          <p:cNvSpPr/>
          <p:nvPr>
            <p:ph type="body" idx="1"/>
          </p:nvPr>
        </p:nvSpPr>
        <p:spPr>
          <a:prstGeom prst="rect">
            <a:avLst/>
          </a:prstGeom>
        </p:spPr>
        <p:txBody>
          <a:bodyPr/>
          <a:lstStyle/>
          <a:p>
            <a:pPr lvl="0" marL="777330" indent="-620485" defTabSz="554990">
              <a:spcBef>
                <a:spcPts val="1500"/>
              </a:spcBef>
              <a:buSzPct val="50000"/>
              <a:buBlip>
                <a:blip r:embed="rId2"/>
              </a:buBlip>
              <a:defRPr sz="1800"/>
            </a:pPr>
            <a:r>
              <a:rPr sz="3420">
                <a:latin typeface="Georgia"/>
                <a:ea typeface="Georgia"/>
                <a:cs typeface="Georgia"/>
                <a:sym typeface="Georgia"/>
              </a:rPr>
              <a:t>What stimulates nationalism?</a:t>
            </a:r>
            <a:endParaRPr sz="3420">
              <a:latin typeface="Georgia"/>
              <a:ea typeface="Georgia"/>
              <a:cs typeface="Georgia"/>
              <a:sym typeface="Georgia"/>
            </a:endParaRPr>
          </a:p>
          <a:p>
            <a:pPr lvl="0" marL="777330" indent="-620485" defTabSz="554990">
              <a:spcBef>
                <a:spcPts val="1500"/>
              </a:spcBef>
              <a:buSzPct val="50000"/>
              <a:buBlip>
                <a:blip r:embed="rId2"/>
              </a:buBlip>
              <a:defRPr sz="1800"/>
            </a:pPr>
            <a:r>
              <a:rPr sz="3420">
                <a:latin typeface="Georgia"/>
                <a:ea typeface="Georgia"/>
                <a:cs typeface="Georgia"/>
                <a:sym typeface="Georgia"/>
              </a:rPr>
              <a:t>A threat from another people or nation ✔</a:t>
            </a:r>
            <a:endParaRPr sz="3420">
              <a:latin typeface="Georgia"/>
              <a:ea typeface="Georgia"/>
              <a:cs typeface="Georgia"/>
              <a:sym typeface="Georgia"/>
            </a:endParaRPr>
          </a:p>
          <a:p>
            <a:pPr lvl="0" marL="777330" indent="-620485" defTabSz="554990">
              <a:spcBef>
                <a:spcPts val="1500"/>
              </a:spcBef>
              <a:buSzPct val="50000"/>
              <a:buBlip>
                <a:blip r:embed="rId2"/>
              </a:buBlip>
              <a:defRPr sz="1800"/>
            </a:pPr>
            <a:r>
              <a:rPr sz="3420">
                <a:latin typeface="Georgia"/>
                <a:ea typeface="Georgia"/>
                <a:cs typeface="Georgia"/>
                <a:sym typeface="Georgia"/>
              </a:rPr>
              <a:t> technological and cultural developments creating a larger sense of community X</a:t>
            </a:r>
            <a:endParaRPr sz="3420">
              <a:latin typeface="Georgia"/>
              <a:ea typeface="Georgia"/>
              <a:cs typeface="Georgia"/>
              <a:sym typeface="Georgia"/>
            </a:endParaRPr>
          </a:p>
          <a:p>
            <a:pPr lvl="0" marL="777330" indent="-620485" defTabSz="554990">
              <a:spcBef>
                <a:spcPts val="1500"/>
              </a:spcBef>
              <a:buSzPct val="50000"/>
              <a:buBlip>
                <a:blip r:embed="rId2"/>
              </a:buBlip>
              <a:defRPr sz="1800"/>
            </a:pPr>
            <a:r>
              <a:rPr sz="3420">
                <a:latin typeface="Georgia"/>
                <a:ea typeface="Georgia"/>
                <a:cs typeface="Georgia"/>
                <a:sym typeface="Georgia"/>
              </a:rPr>
              <a:t>a pre-existing sense of distinctiveness and a common history✔</a:t>
            </a:r>
            <a:endParaRPr sz="3420">
              <a:latin typeface="Georgia"/>
              <a:ea typeface="Georgia"/>
              <a:cs typeface="Georgia"/>
              <a:sym typeface="Georgia"/>
            </a:endParaRPr>
          </a:p>
          <a:p>
            <a:pPr lvl="0" marL="777330" indent="-620485" defTabSz="554990">
              <a:spcBef>
                <a:spcPts val="1500"/>
              </a:spcBef>
              <a:buSzPct val="50000"/>
              <a:buBlip>
                <a:blip r:embed="rId2"/>
              </a:buBlip>
              <a:defRPr sz="1800"/>
            </a:pPr>
            <a:r>
              <a:rPr sz="3420">
                <a:latin typeface="Georgia"/>
                <a:ea typeface="Georgia"/>
                <a:cs typeface="Georgia"/>
                <a:sym typeface="Georgia"/>
              </a:rPr>
              <a:t>a common government✔</a:t>
            </a:r>
            <a:endParaRPr sz="3420">
              <a:latin typeface="Georgia"/>
              <a:ea typeface="Georgia"/>
              <a:cs typeface="Georgia"/>
              <a:sym typeface="Georgia"/>
            </a:endParaRPr>
          </a:p>
          <a:p>
            <a:pPr lvl="0" marL="777330" indent="-620485" defTabSz="554990">
              <a:spcBef>
                <a:spcPts val="1500"/>
              </a:spcBef>
              <a:buSzPct val="50000"/>
              <a:buBlip>
                <a:blip r:embed="rId2"/>
              </a:buBlip>
              <a:defRPr sz="1800"/>
            </a:pPr>
            <a:r>
              <a:rPr sz="3420">
                <a:latin typeface="Georgia"/>
                <a:ea typeface="Georgia"/>
                <a:cs typeface="Georgia"/>
                <a:sym typeface="Georgia"/>
              </a:rPr>
              <a:t>urbanization X</a:t>
            </a:r>
            <a:endParaRPr sz="3420">
              <a:latin typeface="Georgia"/>
              <a:ea typeface="Georgia"/>
              <a:cs typeface="Georgia"/>
              <a:sym typeface="Georgia"/>
            </a:endParaRPr>
          </a:p>
          <a:p>
            <a:pPr lvl="0" marL="777330" indent="-620485" defTabSz="554990">
              <a:spcBef>
                <a:spcPts val="1500"/>
              </a:spcBef>
              <a:buSzPct val="50000"/>
              <a:buBlip>
                <a:blip r:embed="rId2"/>
              </a:buBlip>
              <a:defRPr sz="1800"/>
            </a:pPr>
            <a:r>
              <a:rPr sz="3420">
                <a:latin typeface="Georgia"/>
                <a:ea typeface="Georgia"/>
                <a:cs typeface="Georgia"/>
                <a:sym typeface="Georgia"/>
              </a:rPr>
              <a:t>an elite teaching nationalism to the masses✔ (Only at the end of the Chosŏn dynasty)</a:t>
            </a:r>
          </a:p>
        </p:txBody>
      </p:sp>
    </p:spTree>
  </p:cSld>
  <p:clrMapOvr>
    <a:masterClrMapping/>
  </p:clrMapOvr>
  <p:transition spd="slow"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title"/>
          </p:nvPr>
        </p:nvSpPr>
        <p:spPr>
          <a:prstGeom prst="rect">
            <a:avLst/>
          </a:prstGeom>
        </p:spPr>
        <p:txBody>
          <a:bodyPr/>
          <a:lstStyle/>
          <a:p>
            <a:pPr lvl="0">
              <a:defRPr sz="1800"/>
            </a:pPr>
            <a:r>
              <a:rPr sz="8000"/>
              <a:t>Review</a:t>
            </a:r>
          </a:p>
        </p:txBody>
      </p:sp>
      <p:sp>
        <p:nvSpPr>
          <p:cNvPr id="36" name="Shape 36"/>
          <p:cNvSpPr/>
          <p:nvPr>
            <p:ph type="body" idx="1"/>
          </p:nvPr>
        </p:nvSpPr>
        <p:spPr>
          <a:prstGeom prst="rect">
            <a:avLst/>
          </a:prstGeom>
        </p:spPr>
        <p:txBody>
          <a:bodyPr/>
          <a:lstStyle/>
          <a:p>
            <a:pPr lvl="0" marL="417830" indent="-417830" defTabSz="549148">
              <a:spcBef>
                <a:spcPts val="3900"/>
              </a:spcBef>
              <a:defRPr sz="1800"/>
            </a:pPr>
            <a:r>
              <a:rPr sz="3384"/>
              <a:t>Did you learn anything new in the last lecture?</a:t>
            </a:r>
            <a:endParaRPr sz="3384"/>
          </a:p>
          <a:p>
            <a:pPr lvl="0" marL="417830" indent="-417830" defTabSz="549148">
              <a:spcBef>
                <a:spcPts val="3900"/>
              </a:spcBef>
              <a:defRPr sz="1800"/>
            </a:pPr>
            <a:r>
              <a:rPr sz="3384"/>
              <a:t>Why did the Independence Club fail to transform Korea?</a:t>
            </a:r>
            <a:endParaRPr sz="3384"/>
          </a:p>
          <a:p>
            <a:pPr lvl="0" marL="417830" indent="-417830" defTabSz="549148">
              <a:spcBef>
                <a:spcPts val="3900"/>
              </a:spcBef>
              <a:defRPr sz="1800"/>
            </a:pPr>
            <a:r>
              <a:rPr sz="3384"/>
              <a:t>What was the most significant point you took away from the last lecture?</a:t>
            </a:r>
            <a:endParaRPr sz="3384"/>
          </a:p>
          <a:p>
            <a:pPr lvl="0" marL="417830" indent="-417830" defTabSz="549148">
              <a:spcBef>
                <a:spcPts val="3900"/>
              </a:spcBef>
              <a:defRPr sz="1800"/>
            </a:pPr>
            <a:r>
              <a:rPr sz="3384"/>
              <a:t>What were the different ways people reacted the Korea’s changing international environment? </a:t>
            </a:r>
            <a:endParaRPr sz="3384"/>
          </a:p>
          <a:p>
            <a:pPr lvl="0" marL="417830" indent="-417830" defTabSz="549148">
              <a:spcBef>
                <a:spcPts val="3900"/>
              </a:spcBef>
              <a:defRPr sz="1800"/>
            </a:pPr>
            <a:r>
              <a:rPr sz="3384"/>
              <a:t>What is Pan-Asianism? </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 name="Shape 38"/>
          <p:cNvSpPr/>
          <p:nvPr>
            <p:ph type="title"/>
          </p:nvPr>
        </p:nvSpPr>
        <p:spPr>
          <a:prstGeom prst="rect">
            <a:avLst/>
          </a:prstGeom>
        </p:spPr>
        <p:txBody>
          <a:bodyPr/>
          <a:lstStyle>
            <a:lvl1pPr defTabSz="578358">
              <a:defRPr sz="7919"/>
            </a:lvl1pPr>
          </a:lstStyle>
          <a:p>
            <a:pPr lvl="0">
              <a:defRPr sz="1800"/>
            </a:pPr>
            <a:r>
              <a:rPr sz="7919"/>
              <a:t>Problems at late Chosŏn</a:t>
            </a:r>
          </a:p>
        </p:txBody>
      </p:sp>
      <p:sp>
        <p:nvSpPr>
          <p:cNvPr id="39" name="Shape 39"/>
          <p:cNvSpPr/>
          <p:nvPr>
            <p:ph type="body" idx="1"/>
          </p:nvPr>
        </p:nvSpPr>
        <p:spPr>
          <a:prstGeom prst="rect">
            <a:avLst/>
          </a:prstGeom>
        </p:spPr>
        <p:txBody>
          <a:bodyPr/>
          <a:lstStyle/>
          <a:p>
            <a:pPr lvl="0" marL="391159" indent="-391159" defTabSz="514095">
              <a:spcBef>
                <a:spcPts val="3600"/>
              </a:spcBef>
              <a:defRPr sz="1800"/>
            </a:pPr>
            <a:r>
              <a:rPr sz="3168"/>
              <a:t>1) lack of strong leadership at the central government level</a:t>
            </a:r>
            <a:endParaRPr sz="3168"/>
          </a:p>
          <a:p>
            <a:pPr lvl="0" marL="391159" indent="-391159" defTabSz="514095">
              <a:spcBef>
                <a:spcPts val="3600"/>
              </a:spcBef>
              <a:defRPr sz="1800"/>
            </a:pPr>
            <a:r>
              <a:rPr sz="3168"/>
              <a:t>2) lack of financial resources to purchase technology and weapons</a:t>
            </a:r>
            <a:endParaRPr sz="3168"/>
          </a:p>
          <a:p>
            <a:pPr lvl="0" marL="391159" indent="-391159" defTabSz="514095">
              <a:spcBef>
                <a:spcPts val="3600"/>
              </a:spcBef>
              <a:defRPr sz="1800"/>
            </a:pPr>
            <a:r>
              <a:rPr sz="3168"/>
              <a:t>3) lack of mass education in modern subjects</a:t>
            </a:r>
            <a:endParaRPr sz="3168"/>
          </a:p>
          <a:p>
            <a:pPr lvl="0" marL="391159" indent="-391159" defTabSz="514095">
              <a:spcBef>
                <a:spcPts val="3600"/>
              </a:spcBef>
              <a:defRPr sz="1800"/>
            </a:pPr>
            <a:r>
              <a:rPr sz="3168"/>
              <a:t>4) lack of modern nationalism</a:t>
            </a:r>
            <a:endParaRPr sz="3168"/>
          </a:p>
          <a:p>
            <a:pPr lvl="0" marL="391159" indent="-391159" defTabSz="514095">
              <a:spcBef>
                <a:spcPts val="3600"/>
              </a:spcBef>
              <a:defRPr sz="1800"/>
            </a:pPr>
            <a:r>
              <a:rPr sz="3168"/>
              <a:t>5) lack of any possible ally to turn to for help in resisting the Japanese. Japan defeated Russia in1904-05, and then the US agreed to allow Japan to control Korea if Japan would leave the US control of the Philippines alone. </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 name="Shape 41"/>
          <p:cNvSpPr/>
          <p:nvPr>
            <p:ph type="title"/>
          </p:nvPr>
        </p:nvSpPr>
        <p:spPr>
          <a:prstGeom prst="rect">
            <a:avLst/>
          </a:prstGeom>
        </p:spPr>
        <p:txBody>
          <a:bodyPr/>
          <a:lstStyle/>
          <a:p>
            <a:pPr lvl="0">
              <a:defRPr sz="1800"/>
            </a:pPr>
            <a:r>
              <a:rPr sz="8000"/>
              <a:t>Defining Korea</a:t>
            </a:r>
          </a:p>
        </p:txBody>
      </p:sp>
      <p:sp>
        <p:nvSpPr>
          <p:cNvPr id="42" name="Shape 42"/>
          <p:cNvSpPr/>
          <p:nvPr>
            <p:ph type="body" idx="1"/>
          </p:nvPr>
        </p:nvSpPr>
        <p:spPr>
          <a:prstGeom prst="rect">
            <a:avLst/>
          </a:prstGeom>
        </p:spPr>
        <p:txBody>
          <a:bodyPr/>
          <a:lstStyle/>
          <a:p>
            <a:pPr lvl="0" marL="293370" indent="-293370" defTabSz="385572">
              <a:spcBef>
                <a:spcPts val="2700"/>
              </a:spcBef>
              <a:defRPr sz="1800"/>
            </a:pPr>
            <a:r>
              <a:rPr sz="2376"/>
              <a:t>“Korea” in premodern times usually referred to the court, particularly the royal family. In writing about defending Korea against foreign invaders, Koreans usually said they were defending the ruler and his family.</a:t>
            </a:r>
            <a:endParaRPr sz="2376"/>
          </a:p>
          <a:p>
            <a:pPr lvl="0" marL="293370" indent="-293370" defTabSz="385572">
              <a:spcBef>
                <a:spcPts val="2700"/>
              </a:spcBef>
              <a:defRPr sz="1800"/>
            </a:pPr>
            <a:r>
              <a:rPr sz="2376"/>
              <a:t>Korea could also be defined geographically, although that definition got blurry around the edges. For example, it’s not clear that Tokdo was considered part of Korea until the 20th century. Much of the northern border was blurry as well.</a:t>
            </a:r>
            <a:endParaRPr sz="2376"/>
          </a:p>
          <a:p>
            <a:pPr lvl="0" marL="293370" indent="-293370" defTabSz="385572">
              <a:spcBef>
                <a:spcPts val="2700"/>
              </a:spcBef>
              <a:defRPr sz="1800"/>
            </a:pPr>
            <a:r>
              <a:rPr sz="2376"/>
              <a:t>Korea was not usually defined culturally, though Koreans were becoming more explicit about distinctive elements of Korean culture starting in the 18th century. </a:t>
            </a:r>
            <a:endParaRPr sz="2376"/>
          </a:p>
          <a:p>
            <a:pPr lvl="0" marL="293370" indent="-293370" defTabSz="385572">
              <a:spcBef>
                <a:spcPts val="2700"/>
              </a:spcBef>
              <a:defRPr sz="1800"/>
            </a:pPr>
            <a:r>
              <a:rPr sz="2376"/>
              <a:t>Only in the 20th century was Korea defined ethnically (“racially”) as the rightful home of the Korean people (minjok), and Korean history defined as the history of the Korean people rather than the history of the Korean government.</a:t>
            </a:r>
          </a:p>
        </p:txBody>
      </p:sp>
    </p:spTree>
  </p:cSld>
  <p:clrMapOvr>
    <a:masterClrMapping/>
  </p:clrMapOvr>
  <p:transition spd="slow"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4"/>
          <p:cNvSpPr/>
          <p:nvPr>
            <p:ph type="title"/>
          </p:nvPr>
        </p:nvSpPr>
        <p:spPr>
          <a:prstGeom prst="rect">
            <a:avLst/>
          </a:prstGeom>
        </p:spPr>
        <p:txBody>
          <a:bodyPr/>
          <a:lstStyle>
            <a:lvl1pPr>
              <a:defRPr sz="5600">
                <a:latin typeface="Monaco"/>
                <a:ea typeface="Monaco"/>
                <a:cs typeface="Monaco"/>
                <a:sym typeface="Monaco"/>
              </a:defRPr>
            </a:lvl1pPr>
          </a:lstStyle>
          <a:p>
            <a:pPr lvl="0">
              <a:defRPr sz="1800"/>
            </a:pPr>
            <a:r>
              <a:rPr sz="5600"/>
              <a:t>Defining Koreans</a:t>
            </a:r>
          </a:p>
        </p:txBody>
      </p:sp>
      <p:sp>
        <p:nvSpPr>
          <p:cNvPr id="45" name="Shape 45"/>
          <p:cNvSpPr/>
          <p:nvPr>
            <p:ph type="body" idx="1"/>
          </p:nvPr>
        </p:nvSpPr>
        <p:spPr>
          <a:prstGeom prst="rect">
            <a:avLst/>
          </a:prstGeom>
        </p:spPr>
        <p:txBody>
          <a:bodyPr/>
          <a:lstStyle/>
          <a:p>
            <a:pPr lvl="0" marL="762197" indent="-490544" defTabSz="543305">
              <a:spcBef>
                <a:spcPts val="2100"/>
              </a:spcBef>
              <a:buSzPct val="90000"/>
              <a:buBlip>
                <a:blip r:embed="rId2"/>
              </a:buBlip>
              <a:defRPr sz="1800"/>
            </a:pPr>
            <a:r>
              <a:rPr sz="3348">
                <a:latin typeface="Monaco"/>
                <a:ea typeface="Monaco"/>
                <a:cs typeface="Monaco"/>
                <a:sym typeface="Monaco"/>
              </a:rPr>
              <a:t>A variety of ways to define what it is to be Korean</a:t>
            </a:r>
            <a:endParaRPr sz="3348">
              <a:latin typeface="Monaco"/>
              <a:ea typeface="Monaco"/>
              <a:cs typeface="Monaco"/>
              <a:sym typeface="Monaco"/>
            </a:endParaRPr>
          </a:p>
          <a:p>
            <a:pPr lvl="0" marL="762197" indent="-490544" defTabSz="543305">
              <a:spcBef>
                <a:spcPts val="2100"/>
              </a:spcBef>
              <a:buSzPct val="90000"/>
              <a:buBlip>
                <a:blip r:embed="rId2"/>
              </a:buBlip>
              <a:defRPr sz="1800"/>
            </a:pPr>
            <a:r>
              <a:rPr sz="3348">
                <a:latin typeface="Monaco"/>
                <a:ea typeface="Monaco"/>
                <a:cs typeface="Monaco"/>
                <a:sym typeface="Monaco"/>
              </a:rPr>
              <a:t>culturally, either as civilized (Confucian) or as distinctively Korean</a:t>
            </a:r>
            <a:endParaRPr sz="3348">
              <a:latin typeface="Monaco"/>
              <a:ea typeface="Monaco"/>
              <a:cs typeface="Monaco"/>
              <a:sym typeface="Monaco"/>
            </a:endParaRPr>
          </a:p>
          <a:p>
            <a:pPr lvl="0" marL="762197" indent="-490544" defTabSz="543305">
              <a:spcBef>
                <a:spcPts val="2100"/>
              </a:spcBef>
              <a:buSzPct val="90000"/>
              <a:buBlip>
                <a:blip r:embed="rId2"/>
              </a:buBlip>
              <a:defRPr sz="1800"/>
            </a:pPr>
            <a:r>
              <a:rPr sz="3348">
                <a:latin typeface="Monaco"/>
                <a:ea typeface="Monaco"/>
                <a:cs typeface="Monaco"/>
                <a:sym typeface="Monaco"/>
              </a:rPr>
              <a:t>ethnically, either as a part of the “yellow race” or as a distinct “minjok.”</a:t>
            </a:r>
            <a:endParaRPr sz="3348">
              <a:latin typeface="Monaco"/>
              <a:ea typeface="Monaco"/>
              <a:cs typeface="Monaco"/>
              <a:sym typeface="Monaco"/>
            </a:endParaRPr>
          </a:p>
          <a:p>
            <a:pPr lvl="0" marL="762197" indent="-490544" defTabSz="543305">
              <a:spcBef>
                <a:spcPts val="2100"/>
              </a:spcBef>
              <a:buSzPct val="90000"/>
              <a:buBlip>
                <a:blip r:embed="rId2"/>
              </a:buBlip>
              <a:defRPr sz="1800"/>
            </a:pPr>
            <a:r>
              <a:rPr sz="3348">
                <a:latin typeface="Monaco"/>
                <a:ea typeface="Monaco"/>
                <a:cs typeface="Monaco"/>
                <a:sym typeface="Monaco"/>
              </a:rPr>
              <a:t>politically, either identifying with the monarchy or with the nation.(Sources, pp.293-95) </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 name="Shape 47"/>
          <p:cNvSpPr/>
          <p:nvPr>
            <p:ph type="title"/>
          </p:nvPr>
        </p:nvSpPr>
        <p:spPr>
          <a:prstGeom prst="rect">
            <a:avLst/>
          </a:prstGeom>
        </p:spPr>
        <p:txBody>
          <a:bodyPr/>
          <a:lstStyle>
            <a:lvl1pPr>
              <a:defRPr sz="6800">
                <a:latin typeface="Monaco"/>
                <a:ea typeface="Monaco"/>
                <a:cs typeface="Monaco"/>
                <a:sym typeface="Monaco"/>
              </a:defRPr>
            </a:lvl1pPr>
          </a:lstStyle>
          <a:p>
            <a:pPr lvl="0">
              <a:defRPr sz="1800"/>
            </a:pPr>
            <a:r>
              <a:rPr sz="6800"/>
              <a:t>Forms of Resistance</a:t>
            </a:r>
          </a:p>
        </p:txBody>
      </p:sp>
      <p:sp>
        <p:nvSpPr>
          <p:cNvPr id="48" name="Shape 48"/>
          <p:cNvSpPr/>
          <p:nvPr>
            <p:ph type="body" idx="1"/>
          </p:nvPr>
        </p:nvSpPr>
        <p:spPr>
          <a:prstGeom prst="rect">
            <a:avLst/>
          </a:prstGeom>
        </p:spPr>
        <p:txBody>
          <a:bodyPr/>
          <a:lstStyle/>
          <a:p>
            <a:pPr lvl="0" marL="791537" indent="-499437">
              <a:spcBef>
                <a:spcPts val="2300"/>
              </a:spcBef>
              <a:buSzPct val="90000"/>
              <a:buBlip>
                <a:blip r:embed="rId2"/>
              </a:buBlip>
              <a:defRPr sz="1800"/>
            </a:pPr>
            <a:r>
              <a:rPr sz="2800">
                <a:latin typeface="Georgia"/>
                <a:ea typeface="Georgia"/>
                <a:cs typeface="Georgia"/>
                <a:sym typeface="Georgia"/>
              </a:rPr>
              <a:t>Nationalism appeared among the elite before 1910:</a:t>
            </a:r>
            <a:endParaRPr sz="2800">
              <a:latin typeface="Georgia"/>
              <a:ea typeface="Georgia"/>
              <a:cs typeface="Georgia"/>
              <a:sym typeface="Georgia"/>
            </a:endParaRPr>
          </a:p>
          <a:p>
            <a:pPr lvl="0" marL="791537" indent="-499437">
              <a:spcBef>
                <a:spcPts val="2300"/>
              </a:spcBef>
              <a:buSzPct val="90000"/>
              <a:buBlip>
                <a:blip r:embed="rId2"/>
              </a:buBlip>
              <a:defRPr sz="1800"/>
            </a:pPr>
            <a:r>
              <a:rPr sz="2800">
                <a:latin typeface="Georgia"/>
                <a:ea typeface="Georgia"/>
                <a:cs typeface="Georgia"/>
                <a:sym typeface="Georgia"/>
              </a:rPr>
              <a:t>The Righteous Armies  --why did they fail? (Sources, pp.292-95) </a:t>
            </a:r>
            <a:endParaRPr sz="2800">
              <a:latin typeface="Georgia"/>
              <a:ea typeface="Georgia"/>
              <a:cs typeface="Georgia"/>
              <a:sym typeface="Georgia"/>
            </a:endParaRPr>
          </a:p>
          <a:p>
            <a:pPr lvl="0" marL="791537" indent="-499437">
              <a:spcBef>
                <a:spcPts val="2300"/>
              </a:spcBef>
              <a:buSzPct val="90000"/>
              <a:buBlip>
                <a:blip r:embed="rId2"/>
              </a:buBlip>
              <a:defRPr sz="1800"/>
            </a:pPr>
            <a:r>
              <a:rPr sz="2800">
                <a:latin typeface="Georgia"/>
                <a:ea typeface="Georgia"/>
                <a:cs typeface="Georgia"/>
                <a:sym typeface="Georgia"/>
              </a:rPr>
              <a:t>Education as resistance--Syngman Rhee and Pak Ŭnsik (Sources, 299-305, 309-12)</a:t>
            </a:r>
            <a:endParaRPr sz="2800">
              <a:latin typeface="Georgia"/>
              <a:ea typeface="Georgia"/>
              <a:cs typeface="Georgia"/>
              <a:sym typeface="Georgia"/>
            </a:endParaRPr>
          </a:p>
          <a:p>
            <a:pPr lvl="0" marL="791537" indent="-499437">
              <a:spcBef>
                <a:spcPts val="2300"/>
              </a:spcBef>
              <a:buSzPct val="90000"/>
              <a:buBlip>
                <a:blip r:embed="rId2"/>
              </a:buBlip>
              <a:defRPr sz="1800"/>
            </a:pPr>
            <a:r>
              <a:rPr sz="2800">
                <a:latin typeface="Georgia"/>
                <a:ea typeface="Georgia"/>
                <a:cs typeface="Georgia"/>
                <a:sym typeface="Georgia"/>
              </a:rPr>
              <a:t>Economic and cultural resistance (han’gŭl as a marker of Korean identity).  The Shinminhoe</a:t>
            </a:r>
            <a:endParaRPr sz="2800">
              <a:latin typeface="Georgia"/>
              <a:ea typeface="Georgia"/>
              <a:cs typeface="Georgia"/>
              <a:sym typeface="Georgia"/>
            </a:endParaRPr>
          </a:p>
          <a:p>
            <a:pPr lvl="0" marL="791537" indent="-499437">
              <a:spcBef>
                <a:spcPts val="2300"/>
              </a:spcBef>
              <a:buSzPct val="90000"/>
              <a:buBlip>
                <a:blip r:embed="rId2"/>
              </a:buBlip>
              <a:defRPr sz="1800"/>
            </a:pPr>
            <a:r>
              <a:rPr sz="2800">
                <a:latin typeface="Georgia"/>
                <a:ea typeface="Georgia"/>
                <a:cs typeface="Georgia"/>
                <a:sym typeface="Georgia"/>
              </a:rPr>
              <a:t>Other forms of armed resistance:  An Chung-gŭn, a terrorist or a patriot? </a:t>
            </a:r>
            <a:endParaRPr sz="2800">
              <a:latin typeface="Georgia"/>
              <a:ea typeface="Georgia"/>
              <a:cs typeface="Georgia"/>
              <a:sym typeface="Georgia"/>
            </a:endParaRPr>
          </a:p>
          <a:p>
            <a:pPr lvl="0" marL="791537" indent="-499437">
              <a:spcBef>
                <a:spcPts val="2300"/>
              </a:spcBef>
              <a:buSzPct val="90000"/>
              <a:buBlip>
                <a:blip r:embed="rId2"/>
              </a:buBlip>
              <a:defRPr sz="1800"/>
            </a:pPr>
            <a:r>
              <a:rPr sz="2800">
                <a:latin typeface="Georgia"/>
                <a:ea typeface="Georgia"/>
                <a:cs typeface="Georgia"/>
                <a:sym typeface="Georgia"/>
              </a:rPr>
              <a:t>Did many Koreans cooperate with the Japanese? (What was the Ilchinhoe?) </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ph type="title"/>
          </p:nvPr>
        </p:nvSpPr>
        <p:spPr>
          <a:prstGeom prst="rect">
            <a:avLst/>
          </a:prstGeom>
        </p:spPr>
        <p:txBody>
          <a:bodyPr/>
          <a:lstStyle/>
          <a:p>
            <a:pPr lvl="0" defTabSz="490727">
              <a:defRPr sz="1800"/>
            </a:pPr>
            <a:r>
              <a:rPr sz="6719"/>
              <a:t>Four approaches</a:t>
            </a:r>
            <a:endParaRPr sz="6719"/>
          </a:p>
          <a:p>
            <a:pPr lvl="0" defTabSz="490727">
              <a:defRPr sz="1800"/>
            </a:pPr>
            <a:r>
              <a:rPr sz="6719"/>
              <a:t>To dealing with this crisis</a:t>
            </a:r>
          </a:p>
        </p:txBody>
      </p:sp>
      <p:sp>
        <p:nvSpPr>
          <p:cNvPr id="51" name="Shape 51"/>
          <p:cNvSpPr/>
          <p:nvPr>
            <p:ph type="body" idx="1"/>
          </p:nvPr>
        </p:nvSpPr>
        <p:spPr>
          <a:prstGeom prst="rect">
            <a:avLst/>
          </a:prstGeom>
        </p:spPr>
        <p:txBody>
          <a:bodyPr/>
          <a:lstStyle/>
          <a:p>
            <a:pPr lvl="0">
              <a:defRPr sz="1800"/>
            </a:pPr>
            <a:r>
              <a:rPr sz="3600"/>
              <a:t>a) pro-Japanese modernizers (including Ilchinhoe)</a:t>
            </a:r>
            <a:endParaRPr sz="3600"/>
          </a:p>
          <a:p>
            <a:pPr lvl="0">
              <a:defRPr sz="1800"/>
            </a:pPr>
            <a:r>
              <a:rPr sz="3600"/>
              <a:t>b) pro-American modernizers</a:t>
            </a:r>
            <a:endParaRPr sz="3600"/>
          </a:p>
          <a:p>
            <a:pPr lvl="0">
              <a:defRPr sz="1800"/>
            </a:pPr>
            <a:r>
              <a:rPr sz="3600"/>
              <a:t>c) traditionalists</a:t>
            </a:r>
            <a:endParaRPr sz="3600"/>
          </a:p>
          <a:p>
            <a:pPr lvl="0">
              <a:defRPr sz="1800"/>
            </a:pPr>
            <a:r>
              <a:rPr sz="3600"/>
              <a:t>d) armed resistance: </a:t>
            </a:r>
            <a:endParaRPr sz="3600"/>
          </a:p>
          <a:p>
            <a:pPr lvl="0">
              <a:defRPr sz="1800"/>
            </a:pPr>
            <a:r>
              <a:rPr sz="3600"/>
              <a:t>Righteous Armies</a:t>
            </a:r>
            <a:endParaRPr sz="3600"/>
          </a:p>
          <a:p>
            <a:pPr lvl="0">
              <a:defRPr sz="1800"/>
            </a:pPr>
            <a:r>
              <a:rPr sz="3600"/>
              <a:t>An Chung-gŭn  (An Jung-geun)</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 name="Shape 53"/>
          <p:cNvSpPr/>
          <p:nvPr>
            <p:ph type="title"/>
          </p:nvPr>
        </p:nvSpPr>
        <p:spPr>
          <a:prstGeom prst="rect">
            <a:avLst/>
          </a:prstGeom>
        </p:spPr>
        <p:txBody>
          <a:bodyPr/>
          <a:lstStyle/>
          <a:p>
            <a:pPr lvl="0">
              <a:defRPr sz="1800"/>
            </a:pPr>
            <a:r>
              <a:rPr sz="8000"/>
              <a:t>An Chung-gŭn</a:t>
            </a:r>
          </a:p>
        </p:txBody>
      </p:sp>
      <p:sp>
        <p:nvSpPr>
          <p:cNvPr id="54" name="Shape 54"/>
          <p:cNvSpPr/>
          <p:nvPr>
            <p:ph type="body" idx="1"/>
          </p:nvPr>
        </p:nvSpPr>
        <p:spPr>
          <a:prstGeom prst="rect">
            <a:avLst/>
          </a:prstGeom>
        </p:spPr>
        <p:txBody>
          <a:bodyPr/>
          <a:lstStyle/>
          <a:p>
            <a:pPr lvl="0" marL="391159" indent="-391159" defTabSz="514095">
              <a:spcBef>
                <a:spcPts val="3600"/>
              </a:spcBef>
              <a:defRPr sz="1800"/>
            </a:pPr>
            <a:r>
              <a:rPr sz="3168"/>
              <a:t>He assassinated Ito Hirobumi, whom he considered the architect of Japan’s seizure of Korea.</a:t>
            </a:r>
            <a:endParaRPr sz="3168"/>
          </a:p>
          <a:p>
            <a:pPr lvl="0" marL="391159" indent="-391159" defTabSz="514095">
              <a:spcBef>
                <a:spcPts val="3600"/>
              </a:spcBef>
              <a:defRPr sz="1800"/>
            </a:pPr>
            <a:r>
              <a:rPr sz="3168"/>
              <a:t>Did his assassination of Ito prevent or delay Japan’s annexation of Korea? </a:t>
            </a:r>
            <a:endParaRPr sz="3168"/>
          </a:p>
          <a:p>
            <a:pPr lvl="0" marL="391159" indent="-391159" defTabSz="514095">
              <a:spcBef>
                <a:spcPts val="3600"/>
              </a:spcBef>
              <a:defRPr sz="1800"/>
            </a:pPr>
            <a:r>
              <a:rPr sz="3168"/>
              <a:t>How did he reconcile his nationalism with his Pan-Asianism and acceptance of Japanese leadership of Asia?</a:t>
            </a:r>
            <a:endParaRPr sz="3168"/>
          </a:p>
          <a:p>
            <a:pPr lvl="0" marL="391159" indent="-391159" defTabSz="514095">
              <a:spcBef>
                <a:spcPts val="3600"/>
              </a:spcBef>
              <a:defRPr sz="1800"/>
            </a:pPr>
            <a:r>
              <a:rPr sz="3168"/>
              <a:t>He is considered a hero in Korea. Is that only because of his intentions or because of what his act accomplished as well? </a:t>
            </a:r>
          </a:p>
        </p:txBody>
      </p:sp>
    </p:spTree>
  </p:cSld>
  <p:clrMapOvr>
    <a:masterClrMapping/>
  </p:clrMapOvr>
  <p:transition spd="slow"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lvl="0" defTabSz="490727">
              <a:defRPr sz="1800"/>
            </a:pPr>
            <a:r>
              <a:rPr sz="6719"/>
              <a:t>An Chung-gŭn on</a:t>
            </a:r>
            <a:endParaRPr sz="6719"/>
          </a:p>
          <a:p>
            <a:pPr lvl="0" defTabSz="490727">
              <a:defRPr sz="1800"/>
            </a:pPr>
            <a:r>
              <a:rPr sz="6719"/>
              <a:t>working with Japan</a:t>
            </a:r>
          </a:p>
        </p:txBody>
      </p:sp>
      <p:sp>
        <p:nvSpPr>
          <p:cNvPr id="57" name="Shape 57"/>
          <p:cNvSpPr/>
          <p:nvPr>
            <p:ph type="body" idx="1"/>
          </p:nvPr>
        </p:nvSpPr>
        <p:spPr>
          <a:prstGeom prst="rect">
            <a:avLst/>
          </a:prstGeom>
        </p:spPr>
        <p:txBody>
          <a:bodyPr/>
          <a:lstStyle/>
          <a:p>
            <a:pPr lvl="0" marL="0" indent="0" defTabSz="408940">
              <a:spcBef>
                <a:spcPts val="2900"/>
              </a:spcBef>
              <a:buSzTx/>
              <a:buNone/>
              <a:defRPr sz="1800"/>
            </a:pPr>
            <a:r>
              <a:rPr sz="2520"/>
              <a:t>(Writing about the Russo-Japanese War of 1904-05), In his “Treatise on Peace in the East,” An wrote:</a:t>
            </a:r>
            <a:endParaRPr sz="2520"/>
          </a:p>
          <a:p>
            <a:pPr lvl="0" marL="0" indent="0" defTabSz="408940">
              <a:spcBef>
                <a:spcPts val="2900"/>
              </a:spcBef>
              <a:buSzTx/>
              <a:buNone/>
              <a:defRPr sz="1800"/>
            </a:pPr>
            <a:r>
              <a:rPr sz="2520"/>
              <a:t>The Japanese Empire had told all the nations in the world that it was fighting for "peace in the East" and "Korean independence" and everyone firmly believed it. Those lofty ideals sank deeply into the hearts of the people of Korea and China. …..    </a:t>
            </a:r>
            <a:endParaRPr sz="2520"/>
          </a:p>
          <a:p>
            <a:pPr lvl="0" marL="0" indent="0" defTabSz="408940">
              <a:spcBef>
                <a:spcPts val="2900"/>
              </a:spcBef>
              <a:buSzTx/>
              <a:buNone/>
              <a:defRPr sz="1800"/>
            </a:pPr>
            <a:r>
              <a:rPr sz="2520"/>
              <a:t>        Now, as Western power expands into the East, even a young child knows that the best plan is for the people here to unite our power so that we can defend ourselves. However, for some reason, Japan, without considering the situation, blindly harmed Korea, its neighbor of the same race, ending the friendly relations the two countries had maintained. This is just like the case where the "fisherman profits from the battle between the mussel and the kingfisher." Japan's actions have shattered the hopes of the people of China and Korea.  </a:t>
            </a:r>
          </a:p>
        </p:txBody>
      </p:sp>
    </p:spTree>
  </p:cSld>
  <p:clrMapOvr>
    <a:masterClrMapping/>
  </p:clrMapOvr>
  <p:transition spd="slow"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