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tif" ContentType="image/t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96" y="-112"/>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95543383"/>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pPr>
            <a:r>
              <a:rPr sz="8000"/>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pPr>
            <a:r>
              <a:rPr sz="8000"/>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pPr>
            <a:r>
              <a:rPr sz="8000"/>
              <a:t>Title Text</a:t>
            </a: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Title Text</a:t>
            </a:r>
          </a:p>
        </p:txBody>
      </p:sp>
      <p:sp>
        <p:nvSpPr>
          <p:cNvPr id="14" name="Shape 14"/>
          <p:cNvSpPr>
            <a:spLocks noGrp="1"/>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8000"/>
              <a:t>Title Text</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8000"/>
              <a:t>Title Text</a:t>
            </a:r>
          </a:p>
        </p:txBody>
      </p:sp>
      <p:sp>
        <p:nvSpPr>
          <p:cNvPr id="19" name="Shape 19"/>
          <p:cNvSpPr>
            <a:spLocks noGrp="1"/>
          </p:cNvSpPr>
          <p:nvPr>
            <p:ph type="body" idx="1"/>
          </p:nvPr>
        </p:nvSpPr>
        <p:spPr>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pPr>
            <a:r>
              <a:rPr sz="8000"/>
              <a:t>Title Text</a:t>
            </a:r>
          </a:p>
        </p:txBody>
      </p:sp>
      <p:sp>
        <p:nvSpPr>
          <p:cNvPr id="22" name="Shape 22"/>
          <p:cNvSpPr>
            <a:spLocks noGrp="1"/>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8000"/>
              <a:t>Title Text</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t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a:defRPr sz="1800"/>
            </a:pPr>
            <a:r>
              <a:rPr sz="8000"/>
              <a:t>The Korea War</a:t>
            </a:r>
          </a:p>
          <a:p>
            <a:pPr lvl="0">
              <a:defRPr sz="1800"/>
            </a:pPr>
            <a:r>
              <a:rPr sz="8000"/>
              <a:t>and its aftermath</a:t>
            </a:r>
          </a:p>
        </p:txBody>
      </p:sp>
      <p:sp>
        <p:nvSpPr>
          <p:cNvPr id="33" name="Shape 33"/>
          <p:cNvSpPr>
            <a:spLocks noGrp="1"/>
          </p:cNvSpPr>
          <p:nvPr>
            <p:ph type="body" idx="1"/>
          </p:nvPr>
        </p:nvSpPr>
        <p:spPr>
          <a:prstGeom prst="rect">
            <a:avLst/>
          </a:prstGeom>
        </p:spPr>
        <p:txBody>
          <a:bodyPr/>
          <a:lstStyle/>
          <a:p>
            <a:pPr lvl="0">
              <a:defRPr sz="1800"/>
            </a:pPr>
            <a:r>
              <a:rPr sz="3200"/>
              <a:t>October 30, 2014</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pPr marL="40639" marR="40639" lvl="0" defTabSz="1170432">
              <a:defRPr sz="1800"/>
            </a:pPr>
            <a:r>
              <a:rPr sz="5600">
                <a:uFill>
                  <a:solidFill/>
                </a:uFill>
                <a:latin typeface="Arial"/>
                <a:ea typeface="Arial"/>
                <a:cs typeface="Arial"/>
                <a:sym typeface="Arial"/>
              </a:rPr>
              <a:t>Kim Il Sung becomes </a:t>
            </a:r>
          </a:p>
          <a:p>
            <a:pPr marL="40639" marR="40639" lvl="0" defTabSz="1170432">
              <a:defRPr sz="1800"/>
            </a:pPr>
            <a:r>
              <a:rPr sz="5600">
                <a:uFill>
                  <a:solidFill/>
                </a:uFill>
                <a:latin typeface="Arial"/>
                <a:ea typeface="Arial"/>
                <a:cs typeface="Arial"/>
                <a:sym typeface="Arial"/>
              </a:rPr>
              <a:t>Supreme Leader</a:t>
            </a:r>
          </a:p>
        </p:txBody>
      </p:sp>
      <p:sp>
        <p:nvSpPr>
          <p:cNvPr id="60" name="Shape 60"/>
          <p:cNvSpPr>
            <a:spLocks noGrp="1"/>
          </p:cNvSpPr>
          <p:nvPr>
            <p:ph type="body" idx="1"/>
          </p:nvPr>
        </p:nvSpPr>
        <p:spPr>
          <a:prstGeom prst="rect">
            <a:avLst/>
          </a:prstGeom>
        </p:spPr>
        <p:txBody>
          <a:bodyPr/>
          <a:lstStyle/>
          <a:p>
            <a:pPr marL="0" marR="40639" lvl="0" indent="0" defTabSz="1170432">
              <a:spcBef>
                <a:spcPts val="700"/>
              </a:spcBef>
              <a:buSzTx/>
              <a:buNone/>
              <a:defRPr sz="1800"/>
            </a:pPr>
            <a:r>
              <a:rPr sz="3600">
                <a:uFill>
                  <a:solidFill/>
                </a:uFill>
                <a:latin typeface="Arial"/>
                <a:ea typeface="Arial"/>
                <a:cs typeface="Arial"/>
                <a:sym typeface="Arial"/>
              </a:rPr>
              <a:t>Eliminated rivals</a:t>
            </a:r>
          </a:p>
          <a:p>
            <a:pPr marL="383540" marR="40639" lvl="0" indent="-342900" defTabSz="1170432">
              <a:spcBef>
                <a:spcPts val="700"/>
              </a:spcBef>
              <a:buSzTx/>
              <a:buNone/>
              <a:defRPr sz="1800"/>
            </a:pPr>
            <a:r>
              <a:rPr sz="3600">
                <a:uFill>
                  <a:solidFill/>
                </a:uFill>
                <a:latin typeface="Arial"/>
                <a:ea typeface="Arial"/>
                <a:cs typeface="Arial"/>
                <a:sym typeface="Arial"/>
              </a:rPr>
              <a:t>Southern faction of Pak Hŏnyŏng</a:t>
            </a:r>
          </a:p>
          <a:p>
            <a:pPr marL="383540" marR="40639" lvl="0" indent="-342900" defTabSz="1170432">
              <a:spcBef>
                <a:spcPts val="700"/>
              </a:spcBef>
              <a:buSzTx/>
              <a:buNone/>
              <a:defRPr sz="1800"/>
            </a:pPr>
            <a:r>
              <a:rPr sz="3600">
                <a:uFill>
                  <a:solidFill/>
                </a:uFill>
                <a:latin typeface="Arial"/>
                <a:ea typeface="Arial"/>
                <a:cs typeface="Arial"/>
                <a:sym typeface="Arial"/>
              </a:rPr>
              <a:t>Soviet-Koreans, led by Hŏ Kai-I</a:t>
            </a:r>
          </a:p>
          <a:p>
            <a:pPr marL="383540" marR="40639" lvl="0" indent="-342900" defTabSz="1170432">
              <a:spcBef>
                <a:spcPts val="700"/>
              </a:spcBef>
              <a:buSzTx/>
              <a:buNone/>
              <a:defRPr sz="1800"/>
            </a:pPr>
            <a:r>
              <a:rPr sz="3600">
                <a:uFill>
                  <a:solidFill/>
                </a:uFill>
                <a:latin typeface="Arial"/>
                <a:ea typeface="Arial"/>
                <a:cs typeface="Arial"/>
                <a:sym typeface="Arial"/>
              </a:rPr>
              <a:t>Yenan factions   Mu Chŏng</a:t>
            </a:r>
          </a:p>
          <a:p>
            <a:pPr marL="383540" marR="40639" lvl="0" indent="-342900" defTabSz="1170432">
              <a:spcBef>
                <a:spcPts val="700"/>
              </a:spcBef>
              <a:buSzTx/>
              <a:buNone/>
              <a:defRPr sz="1800"/>
            </a:pPr>
            <a:endParaRPr sz="3600">
              <a:uFill>
                <a:solidFill/>
              </a:uFill>
              <a:latin typeface="Arial"/>
              <a:ea typeface="Arial"/>
              <a:cs typeface="Arial"/>
              <a:sym typeface="Arial"/>
            </a:endParaRPr>
          </a:p>
          <a:p>
            <a:pPr marL="0" marR="40639" lvl="0" indent="0" defTabSz="1170432">
              <a:spcBef>
                <a:spcPts val="700"/>
              </a:spcBef>
              <a:buSzTx/>
              <a:buNone/>
              <a:defRPr sz="1800"/>
            </a:pPr>
            <a:r>
              <a:rPr sz="3600">
                <a:uFill>
                  <a:solidFill/>
                </a:uFill>
                <a:latin typeface="Arial"/>
                <a:ea typeface="Arial"/>
                <a:cs typeface="Arial"/>
                <a:sym typeface="Arial"/>
              </a:rPr>
              <a:t>The promotion of Juche, also spelled Chuch’e (autonomy and self-reliance)  Serves as the functional equivalent of religion in the DPRK. </a:t>
            </a:r>
          </a:p>
        </p:txBody>
      </p:sp>
    </p:spTree>
  </p:cSld>
  <p:clrMapOvr>
    <a:masterClrMapping/>
  </p:clrMapOvr>
  <p:transition xmlns:p14="http://schemas.microsoft.com/office/powerpoint/2010/mai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pPr lvl="0">
              <a:defRPr sz="1800"/>
            </a:pPr>
            <a:r>
              <a:rPr sz="8000"/>
              <a:t> Chuch’e (Juche)</a:t>
            </a:r>
          </a:p>
        </p:txBody>
      </p:sp>
      <p:sp>
        <p:nvSpPr>
          <p:cNvPr id="63" name="Shape 63"/>
          <p:cNvSpPr>
            <a:spLocks noGrp="1"/>
          </p:cNvSpPr>
          <p:nvPr>
            <p:ph type="body" idx="1"/>
          </p:nvPr>
        </p:nvSpPr>
        <p:spPr>
          <a:prstGeom prst="rect">
            <a:avLst/>
          </a:prstGeom>
        </p:spPr>
        <p:txBody>
          <a:bodyPr/>
          <a:lstStyle/>
          <a:p>
            <a:pPr marL="0" marR="37795" lvl="0" indent="0" defTabSz="1088501">
              <a:spcBef>
                <a:spcPts val="600"/>
              </a:spcBef>
              <a:buSzTx/>
              <a:buNone/>
              <a:defRPr sz="1800"/>
            </a:pPr>
            <a:r>
              <a:rPr sz="3348">
                <a:solidFill>
                  <a:srgbClr val="444444"/>
                </a:solidFill>
                <a:uFill>
                  <a:solidFill/>
                </a:uFill>
                <a:latin typeface="Arial"/>
                <a:ea typeface="Arial"/>
                <a:cs typeface="Arial"/>
                <a:sym typeface="Arial"/>
              </a:rPr>
              <a:t>A combination of Neo-Confucianism (emphasis on the family, the group, and the power of a selfless mind) and</a:t>
            </a:r>
          </a:p>
          <a:p>
            <a:pPr marL="0" marR="37795" lvl="0" indent="0" defTabSz="1088501">
              <a:spcBef>
                <a:spcPts val="600"/>
              </a:spcBef>
              <a:buSzTx/>
              <a:buNone/>
              <a:defRPr sz="1800"/>
            </a:pPr>
            <a:r>
              <a:rPr sz="3348">
                <a:solidFill>
                  <a:srgbClr val="444444"/>
                </a:solidFill>
                <a:uFill>
                  <a:solidFill/>
                </a:uFill>
                <a:latin typeface="Arial"/>
                <a:ea typeface="Arial"/>
                <a:cs typeface="Arial"/>
                <a:sym typeface="Arial"/>
              </a:rPr>
              <a:t>Marxist-Leninism (emphasis on the state controlling and promoting heavy industry, and emphasis on a revolutionary vanguard).</a:t>
            </a:r>
          </a:p>
          <a:p>
            <a:pPr marL="0" marR="37795" lvl="0" indent="0" defTabSz="1088501">
              <a:spcBef>
                <a:spcPts val="600"/>
              </a:spcBef>
              <a:buSzTx/>
              <a:buNone/>
              <a:defRPr sz="1800"/>
            </a:pPr>
            <a:r>
              <a:rPr sz="3348">
                <a:solidFill>
                  <a:srgbClr val="444444"/>
                </a:solidFill>
                <a:uFill>
                  <a:solidFill/>
                </a:uFill>
                <a:latin typeface="Arial"/>
                <a:ea typeface="Arial"/>
                <a:cs typeface="Arial"/>
                <a:sym typeface="Arial"/>
              </a:rPr>
              <a:t>Provided ideological justification for North Korea’s standing apart from both the USSR and China. </a:t>
            </a:r>
          </a:p>
          <a:p>
            <a:pPr marL="0" marR="37795" lvl="0" indent="0" defTabSz="1088501">
              <a:spcBef>
                <a:spcPts val="600"/>
              </a:spcBef>
              <a:buSzTx/>
              <a:buNone/>
              <a:defRPr sz="1800"/>
            </a:pPr>
            <a:r>
              <a:rPr sz="3348">
                <a:solidFill>
                  <a:srgbClr val="444444"/>
                </a:solidFill>
                <a:uFill>
                  <a:solidFill/>
                </a:uFill>
                <a:latin typeface="Arial"/>
                <a:ea typeface="Arial"/>
                <a:cs typeface="Arial"/>
                <a:sym typeface="Arial"/>
              </a:rPr>
              <a:t>Says that human beings should be more self-reliant instead of relying on God. However, human beings as individuals have to rely on their society and their government, since humans exist only as members of societies. </a:t>
            </a:r>
          </a:p>
        </p:txBody>
      </p:sp>
    </p:spTree>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a:ln w="25400">
            <a:solidFill>
              <a:srgbClr val="85888D"/>
            </a:solidFill>
          </a:ln>
        </p:spPr>
        <p:txBody>
          <a:bodyPr lIns="50800" tIns="50800" rIns="50800" bIns="50800">
            <a:noAutofit/>
          </a:bodyPr>
          <a:lstStyle>
            <a:lvl1pPr>
              <a:defRPr sz="5200"/>
            </a:lvl1pPr>
          </a:lstStyle>
          <a:p>
            <a:pPr lvl="0">
              <a:defRPr sz="1800"/>
            </a:pPr>
            <a:r>
              <a:rPr sz="5200"/>
              <a:t>Review</a:t>
            </a:r>
          </a:p>
        </p:txBody>
      </p:sp>
      <p:sp>
        <p:nvSpPr>
          <p:cNvPr id="36" name="Shape 36"/>
          <p:cNvSpPr>
            <a:spLocks noGrp="1"/>
          </p:cNvSpPr>
          <p:nvPr>
            <p:ph type="body" idx="1"/>
          </p:nvPr>
        </p:nvSpPr>
        <p:spPr>
          <a:prstGeom prst="rect">
            <a:avLst/>
          </a:prstGeom>
        </p:spPr>
        <p:txBody>
          <a:bodyPr/>
          <a:lstStyle/>
          <a:p>
            <a:pPr lvl="0">
              <a:defRPr sz="1800"/>
            </a:pPr>
            <a:r>
              <a:rPr sz="3600"/>
              <a:t>What was Korea split in two in 1945? </a:t>
            </a:r>
          </a:p>
          <a:p>
            <a:pPr lvl="0">
              <a:defRPr sz="1800"/>
            </a:pPr>
            <a:r>
              <a:rPr sz="3600"/>
              <a:t>Who were Kim Ku, Yŏ Unhyŏng, and Syngman Rhee? </a:t>
            </a:r>
          </a:p>
          <a:p>
            <a:pPr lvl="0">
              <a:defRPr sz="1800"/>
            </a:pPr>
            <a:r>
              <a:rPr sz="3600"/>
              <a:t>What happened on Cheju in 1948 and 1949? Did it have any repercussions on the mainland? </a:t>
            </a:r>
          </a:p>
          <a:p>
            <a:pPr lvl="0">
              <a:defRPr sz="1800"/>
            </a:pPr>
            <a:r>
              <a:rPr sz="3600"/>
              <a:t>What role did Kim Il Sung play during the resistance against Japan? How did he return to Korea after 1945? </a:t>
            </a:r>
          </a:p>
        </p:txBody>
      </p:sp>
    </p:spTree>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pPr>
            <a:r>
              <a:rPr sz="8000"/>
              <a:t>The Korean War</a:t>
            </a:r>
          </a:p>
        </p:txBody>
      </p:sp>
      <p:sp>
        <p:nvSpPr>
          <p:cNvPr id="39" name="Shape 39"/>
          <p:cNvSpPr>
            <a:spLocks noGrp="1"/>
          </p:cNvSpPr>
          <p:nvPr>
            <p:ph type="body" idx="1"/>
          </p:nvPr>
        </p:nvSpPr>
        <p:spPr>
          <a:prstGeom prst="rect">
            <a:avLst/>
          </a:prstGeom>
        </p:spPr>
        <p:txBody>
          <a:bodyPr/>
          <a:lstStyle/>
          <a:p>
            <a:pPr marL="391159" lvl="0" indent="-391159" defTabSz="514095">
              <a:spcBef>
                <a:spcPts val="3600"/>
              </a:spcBef>
              <a:defRPr sz="1800"/>
            </a:pPr>
            <a:r>
              <a:rPr sz="3168"/>
              <a:t>Why did North Korea launch a full-scale war on June 25, 1950?</a:t>
            </a:r>
          </a:p>
          <a:p>
            <a:pPr marL="391159" lvl="0" indent="-391159" defTabSz="514095">
              <a:spcBef>
                <a:spcPts val="3600"/>
              </a:spcBef>
              <a:defRPr sz="1800"/>
            </a:pPr>
            <a:r>
              <a:rPr sz="3168"/>
              <a:t>failure of the partisans in the South</a:t>
            </a:r>
          </a:p>
          <a:p>
            <a:pPr marL="391159" lvl="0" indent="-391159" defTabSz="514095">
              <a:spcBef>
                <a:spcPts val="3600"/>
              </a:spcBef>
              <a:defRPr sz="1800"/>
            </a:pPr>
            <a:r>
              <a:rPr sz="3168"/>
              <a:t>Rhee has lost control of his parliament</a:t>
            </a:r>
          </a:p>
          <a:p>
            <a:pPr marL="391159" lvl="0" indent="-391159" defTabSz="514095">
              <a:spcBef>
                <a:spcPts val="3600"/>
              </a:spcBef>
              <a:defRPr sz="1800"/>
            </a:pPr>
            <a:r>
              <a:rPr sz="3168"/>
              <a:t>Rhee was threatening to attack the North, so the North decided to attach first. (There had been some small South Korean assaults across the border in 1949)</a:t>
            </a:r>
          </a:p>
          <a:p>
            <a:pPr marL="391159" lvl="0" indent="-391159" defTabSz="514095">
              <a:spcBef>
                <a:spcPts val="3600"/>
              </a:spcBef>
              <a:defRPr sz="1800"/>
            </a:pPr>
            <a:r>
              <a:rPr sz="3168"/>
              <a:t>With the end of the Chinese civil war, North Korea had a large number of trained, experienced troops. </a:t>
            </a:r>
          </a:p>
        </p:txBody>
      </p:sp>
    </p:spTree>
  </p:cSld>
  <p:clrMapOvr>
    <a:masterClrMapping/>
  </p:clrMapOvr>
  <p:transition xmlns:p14="http://schemas.microsoft.com/office/powerpoint/2010/mai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lvl1pPr>
              <a:defRPr sz="7600">
                <a:solidFill>
                  <a:srgbClr val="6E603B"/>
                </a:solidFill>
                <a:latin typeface="American Typewriter"/>
                <a:ea typeface="American Typewriter"/>
                <a:cs typeface="American Typewriter"/>
                <a:sym typeface="American Typewriter"/>
              </a:defRPr>
            </a:lvl1pPr>
          </a:lstStyle>
          <a:p>
            <a:pPr lvl="0">
              <a:defRPr sz="1800">
                <a:solidFill>
                  <a:srgbClr val="000000"/>
                </a:solidFill>
              </a:defRPr>
            </a:pPr>
            <a:r>
              <a:rPr sz="7600">
                <a:solidFill>
                  <a:srgbClr val="6E603B"/>
                </a:solidFill>
              </a:rPr>
              <a:t>Full-scale war</a:t>
            </a:r>
          </a:p>
        </p:txBody>
      </p:sp>
      <p:sp>
        <p:nvSpPr>
          <p:cNvPr id="42" name="Shape 42"/>
          <p:cNvSpPr>
            <a:spLocks noGrp="1"/>
          </p:cNvSpPr>
          <p:nvPr>
            <p:ph type="body" idx="1"/>
          </p:nvPr>
        </p:nvSpPr>
        <p:spPr>
          <a:prstGeom prst="rect">
            <a:avLst/>
          </a:prstGeom>
        </p:spPr>
        <p:txBody>
          <a:bodyPr/>
          <a:lstStyle/>
          <a:p>
            <a:pPr marL="444798" lvl="0" indent="-444798">
              <a:lnSpc>
                <a:spcPct val="70000"/>
              </a:lnSpc>
              <a:spcBef>
                <a:spcPts val="2700"/>
              </a:spcBef>
              <a:buSzPct val="45000"/>
              <a:buBlip>
                <a:blip r:embed="rId2"/>
              </a:buBlip>
              <a:defRPr sz="1800"/>
            </a:pPr>
            <a:r>
              <a:rPr sz="2600">
                <a:solidFill>
                  <a:srgbClr val="020200"/>
                </a:solidFill>
                <a:latin typeface="Palatino"/>
                <a:ea typeface="Palatino"/>
                <a:cs typeface="Palatino"/>
                <a:sym typeface="Palatino"/>
              </a:rPr>
              <a:t>June 25, 1950   North Korea attacks,</a:t>
            </a:r>
          </a:p>
          <a:p>
            <a:pPr marL="444798" lvl="0" indent="-444798">
              <a:lnSpc>
                <a:spcPct val="70000"/>
              </a:lnSpc>
              <a:spcBef>
                <a:spcPts val="2700"/>
              </a:spcBef>
              <a:buSzPct val="45000"/>
              <a:buBlip>
                <a:blip r:embed="rId2"/>
              </a:buBlip>
              <a:defRPr sz="1800"/>
            </a:pPr>
            <a:r>
              <a:rPr sz="2600">
                <a:solidFill>
                  <a:srgbClr val="020200"/>
                </a:solidFill>
                <a:latin typeface="Palatino"/>
                <a:ea typeface="Palatino"/>
                <a:cs typeface="Palatino"/>
                <a:sym typeface="Palatino"/>
              </a:rPr>
              <a:t>South Korea and its UN (mostly the US) allies retreat to the Pusan perimeter by August. </a:t>
            </a:r>
          </a:p>
          <a:p>
            <a:pPr marL="444798" lvl="0" indent="-444798">
              <a:lnSpc>
                <a:spcPct val="70000"/>
              </a:lnSpc>
              <a:spcBef>
                <a:spcPts val="2700"/>
              </a:spcBef>
              <a:buSzPct val="45000"/>
              <a:buBlip>
                <a:blip r:embed="rId2"/>
              </a:buBlip>
              <a:defRPr sz="1800"/>
            </a:pPr>
            <a:r>
              <a:rPr sz="2600">
                <a:solidFill>
                  <a:srgbClr val="020200"/>
                </a:solidFill>
                <a:latin typeface="Palatino"/>
                <a:ea typeface="Palatino"/>
                <a:cs typeface="Palatino"/>
                <a:sym typeface="Palatino"/>
              </a:rPr>
              <a:t>Sept. 15-General MacArthur lands forces in Inch’ŏn, and the North Koreans begin retreating all the way almost to the Yalu.</a:t>
            </a:r>
          </a:p>
          <a:p>
            <a:pPr marL="444798" lvl="0" indent="-444798">
              <a:lnSpc>
                <a:spcPct val="70000"/>
              </a:lnSpc>
              <a:spcBef>
                <a:spcPts val="2700"/>
              </a:spcBef>
              <a:buSzPct val="45000"/>
              <a:buBlip>
                <a:blip r:embed="rId2"/>
              </a:buBlip>
              <a:defRPr sz="1800"/>
            </a:pPr>
            <a:r>
              <a:rPr sz="2600">
                <a:solidFill>
                  <a:srgbClr val="020200"/>
                </a:solidFill>
                <a:latin typeface="Palatino"/>
                <a:ea typeface="Palatino"/>
                <a:cs typeface="Palatino"/>
                <a:sym typeface="Palatino"/>
              </a:rPr>
              <a:t>Nov. 27--China attacks UN and South Korean forces. In two weeks all of North Korea is back in Communist hands. Seoul changes hands two more times. US President Truman fires MacArthur</a:t>
            </a:r>
          </a:p>
          <a:p>
            <a:pPr marL="444798" lvl="0" indent="-444798">
              <a:lnSpc>
                <a:spcPct val="70000"/>
              </a:lnSpc>
              <a:spcBef>
                <a:spcPts val="2700"/>
              </a:spcBef>
              <a:buSzPct val="45000"/>
              <a:buBlip>
                <a:blip r:embed="rId2"/>
              </a:buBlip>
              <a:defRPr sz="1800"/>
            </a:pPr>
            <a:r>
              <a:rPr sz="2600">
                <a:solidFill>
                  <a:srgbClr val="020200"/>
                </a:solidFill>
                <a:latin typeface="Palatino"/>
                <a:ea typeface="Palatino"/>
                <a:cs typeface="Palatino"/>
                <a:sym typeface="Palatino"/>
              </a:rPr>
              <a:t>July, 1951--July, 1953 armistice talks. Issue of POW repatriation hinders agreement.  The novel “War Trash” by Ha Jin is a powerful account of the POW issue</a:t>
            </a:r>
          </a:p>
          <a:p>
            <a:pPr marL="444798" lvl="0" indent="-444798">
              <a:lnSpc>
                <a:spcPct val="70000"/>
              </a:lnSpc>
              <a:spcBef>
                <a:spcPts val="2700"/>
              </a:spcBef>
              <a:buSzPct val="45000"/>
              <a:buBlip>
                <a:blip r:embed="rId2"/>
              </a:buBlip>
              <a:defRPr sz="1800"/>
            </a:pPr>
            <a:r>
              <a:rPr sz="2600">
                <a:solidFill>
                  <a:srgbClr val="020200"/>
                </a:solidFill>
                <a:latin typeface="Palatino"/>
                <a:ea typeface="Palatino"/>
                <a:cs typeface="Palatino"/>
                <a:sym typeface="Palatino"/>
              </a:rPr>
              <a:t>July 27, 1953 armistice signed. Still no peace treaty. </a:t>
            </a:r>
          </a:p>
          <a:p>
            <a:pPr marL="444798" lvl="0" indent="-444798">
              <a:lnSpc>
                <a:spcPct val="70000"/>
              </a:lnSpc>
              <a:spcBef>
                <a:spcPts val="2700"/>
              </a:spcBef>
              <a:buSzPct val="45000"/>
              <a:buBlip>
                <a:blip r:embed="rId2"/>
              </a:buBlip>
              <a:defRPr sz="1800"/>
            </a:pPr>
            <a:r>
              <a:rPr sz="2600">
                <a:solidFill>
                  <a:srgbClr val="020200"/>
                </a:solidFill>
                <a:latin typeface="Palatino"/>
                <a:ea typeface="Palatino"/>
                <a:cs typeface="Palatino"/>
                <a:sym typeface="Palatino"/>
              </a:rPr>
              <a:t>Why did the war end in a stalemate? </a:t>
            </a:r>
          </a:p>
        </p:txBody>
      </p:sp>
    </p:spTree>
  </p:cSld>
  <p:clrMapOvr>
    <a:masterClrMapping/>
  </p:clrMapOvr>
  <p:transition xmlns:p14="http://schemas.microsoft.com/office/powerpoint/2010/mai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p:spPr>
        <p:txBody>
          <a:bodyPr/>
          <a:lstStyle/>
          <a:p>
            <a:pPr lvl="0">
              <a:defRPr sz="1800"/>
            </a:pPr>
            <a:r>
              <a:rPr sz="8000"/>
              <a:t>Atrocities on both sides</a:t>
            </a:r>
          </a:p>
        </p:txBody>
      </p:sp>
      <p:sp>
        <p:nvSpPr>
          <p:cNvPr id="45" name="Shape 45"/>
          <p:cNvSpPr>
            <a:spLocks noGrp="1"/>
          </p:cNvSpPr>
          <p:nvPr>
            <p:ph type="body" idx="1"/>
          </p:nvPr>
        </p:nvSpPr>
        <p:spPr>
          <a:prstGeom prst="rect">
            <a:avLst/>
          </a:prstGeom>
        </p:spPr>
        <p:txBody>
          <a:bodyPr/>
          <a:lstStyle/>
          <a:p>
            <a:pPr marL="377825" lvl="0" indent="-377825" defTabSz="496570">
              <a:spcBef>
                <a:spcPts val="3500"/>
              </a:spcBef>
              <a:defRPr sz="1800"/>
            </a:pPr>
            <a:endParaRPr sz="3060"/>
          </a:p>
          <a:p>
            <a:pPr marL="367030" lvl="0" indent="-367030" defTabSz="496570">
              <a:spcBef>
                <a:spcPts val="3500"/>
              </a:spcBef>
              <a:defRPr sz="1800"/>
            </a:pPr>
            <a:r>
              <a:rPr sz="2975"/>
              <a:t>South Korean killing of civilians</a:t>
            </a:r>
          </a:p>
          <a:p>
            <a:pPr marL="367030" lvl="0" indent="-367030" defTabSz="496570">
              <a:spcBef>
                <a:spcPts val="3500"/>
              </a:spcBef>
              <a:defRPr sz="1800"/>
            </a:pPr>
            <a:r>
              <a:rPr sz="2975"/>
              <a:t>The Nogun-ri incident resulted in the death of around 300-400 unarmed refugees trying to flee south.</a:t>
            </a:r>
          </a:p>
          <a:p>
            <a:pPr marL="367030" lvl="0" indent="-367030" defTabSz="496570">
              <a:spcBef>
                <a:spcPts val="3500"/>
              </a:spcBef>
              <a:defRPr sz="1800"/>
            </a:pPr>
            <a:r>
              <a:rPr sz="2975"/>
              <a:t>Kŏjedo Uprising:   POW camps came under the control of the inmates.  Those controlled by Korean or Chinese Communists used violence against those who didn’t want to return to China or North Korea. The reverse was the case in the camps controlled by anti-Communists. In May, 1952, Communist POWs captured the American general in charge of the camps. </a:t>
            </a:r>
          </a:p>
        </p:txBody>
      </p:sp>
    </p:spTree>
  </p:cSld>
  <p:clrMapOvr>
    <a:masterClrMapping/>
  </p:clrMapOvr>
  <p:transition xmlns:p14="http://schemas.microsoft.com/office/powerpoint/2010/mai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pPr lvl="0">
              <a:defRPr sz="1800"/>
            </a:pPr>
            <a:r>
              <a:rPr sz="8000"/>
              <a:t>The repatriation issue</a:t>
            </a:r>
          </a:p>
        </p:txBody>
      </p:sp>
      <p:sp>
        <p:nvSpPr>
          <p:cNvPr id="48" name="Shape 48"/>
          <p:cNvSpPr>
            <a:spLocks noGrp="1"/>
          </p:cNvSpPr>
          <p:nvPr>
            <p:ph type="body" idx="1"/>
          </p:nvPr>
        </p:nvSpPr>
        <p:spPr>
          <a:prstGeom prst="rect">
            <a:avLst/>
          </a:prstGeom>
        </p:spPr>
        <p:txBody>
          <a:bodyPr/>
          <a:lstStyle/>
          <a:p>
            <a:pPr marL="435609" lvl="0" indent="-435609" defTabSz="572516">
              <a:spcBef>
                <a:spcPts val="4100"/>
              </a:spcBef>
              <a:defRPr sz="1800"/>
            </a:pPr>
            <a:r>
              <a:rPr sz="3528"/>
              <a:t>International law (the Geneva Convention) requires that prisoners be returned home when the war ends.</a:t>
            </a:r>
          </a:p>
          <a:p>
            <a:pPr marL="435609" lvl="0" indent="-435609" defTabSz="572516">
              <a:spcBef>
                <a:spcPts val="4100"/>
              </a:spcBef>
              <a:defRPr sz="1800"/>
            </a:pPr>
            <a:r>
              <a:rPr sz="3528"/>
              <a:t>Yet the US and South Korea believed many of their POWs did not want to return home--some were South Koreans drafted into the North Korean army.</a:t>
            </a:r>
          </a:p>
          <a:p>
            <a:pPr marL="435609" lvl="0" indent="-435609" defTabSz="572516">
              <a:spcBef>
                <a:spcPts val="4100"/>
              </a:spcBef>
              <a:defRPr sz="1800"/>
            </a:pPr>
            <a:r>
              <a:rPr sz="3528"/>
              <a:t>Did the POWS actually have the ability to decide freely whether to repatriate or not?</a:t>
            </a:r>
          </a:p>
          <a:p>
            <a:pPr marL="435609" lvl="0" indent="-435609" defTabSz="572516">
              <a:spcBef>
                <a:spcPts val="4100"/>
              </a:spcBef>
              <a:defRPr sz="1800"/>
            </a:pPr>
            <a:r>
              <a:rPr sz="3528"/>
              <a:t>Was this issue worth almost two years of fighting?</a:t>
            </a: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pPr lvl="0">
              <a:defRPr sz="1800"/>
            </a:pPr>
            <a:r>
              <a:rPr sz="8000"/>
              <a:t>Discussion</a:t>
            </a:r>
          </a:p>
        </p:txBody>
      </p:sp>
      <p:sp>
        <p:nvSpPr>
          <p:cNvPr id="51" name="Shape 51"/>
          <p:cNvSpPr>
            <a:spLocks noGrp="1"/>
          </p:cNvSpPr>
          <p:nvPr>
            <p:ph type="body" idx="1"/>
          </p:nvPr>
        </p:nvSpPr>
        <p:spPr>
          <a:prstGeom prst="rect">
            <a:avLst/>
          </a:prstGeom>
        </p:spPr>
        <p:txBody>
          <a:bodyPr/>
          <a:lstStyle/>
          <a:p>
            <a:pPr lvl="0">
              <a:defRPr sz="1800"/>
            </a:pPr>
            <a:r>
              <a:rPr sz="3600"/>
              <a:t>Was the Korean War a civil war or an international war?</a:t>
            </a:r>
          </a:p>
          <a:p>
            <a:pPr lvl="0">
              <a:defRPr sz="1800"/>
            </a:pPr>
            <a:r>
              <a:rPr sz="3600"/>
              <a:t>Was it a war of aggression or a war for unification?</a:t>
            </a:r>
          </a:p>
          <a:p>
            <a:pPr lvl="0">
              <a:defRPr sz="1800"/>
            </a:pPr>
            <a:r>
              <a:rPr sz="3600"/>
              <a:t>Why did the US enter the war?</a:t>
            </a:r>
          </a:p>
          <a:p>
            <a:pPr lvl="0">
              <a:defRPr sz="1800"/>
            </a:pPr>
            <a:r>
              <a:rPr sz="3600"/>
              <a:t>Why did China enter the war? </a:t>
            </a:r>
          </a:p>
        </p:txBody>
      </p:sp>
    </p:spTree>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lvl1pPr>
              <a:defRPr sz="5200">
                <a:latin typeface="Helvetica"/>
                <a:ea typeface="Helvetica"/>
                <a:cs typeface="Helvetica"/>
                <a:sym typeface="Helvetica"/>
              </a:defRPr>
            </a:lvl1pPr>
          </a:lstStyle>
          <a:p>
            <a:pPr lvl="0">
              <a:defRPr sz="1800"/>
            </a:pPr>
            <a:r>
              <a:rPr sz="5200"/>
              <a:t>Different Paths</a:t>
            </a:r>
          </a:p>
        </p:txBody>
      </p:sp>
      <p:sp>
        <p:nvSpPr>
          <p:cNvPr id="54" name="Shape 54"/>
          <p:cNvSpPr>
            <a:spLocks noGrp="1"/>
          </p:cNvSpPr>
          <p:nvPr>
            <p:ph type="body" idx="1"/>
          </p:nvPr>
        </p:nvSpPr>
        <p:spPr>
          <a:prstGeom prst="rect">
            <a:avLst/>
          </a:prstGeom>
        </p:spPr>
        <p:txBody>
          <a:bodyPr/>
          <a:lstStyle/>
          <a:p>
            <a:pPr marL="0" marR="40233" lvl="0" indent="0" defTabSz="1158727">
              <a:lnSpc>
                <a:spcPct val="90000"/>
              </a:lnSpc>
              <a:spcBef>
                <a:spcPts val="700"/>
              </a:spcBef>
              <a:buSzTx/>
              <a:buNone/>
              <a:defRPr sz="1800"/>
            </a:pPr>
            <a:r>
              <a:rPr sz="3564">
                <a:uFill>
                  <a:solidFill/>
                </a:uFill>
                <a:latin typeface="Arial"/>
                <a:ea typeface="Arial"/>
                <a:cs typeface="Arial"/>
                <a:sym typeface="Arial"/>
              </a:rPr>
              <a:t>Landlords, merchants, and types of government (Barrington Moore’s hypothesis about the origins of democracy and dictatorship in the modern world)</a:t>
            </a:r>
          </a:p>
          <a:p>
            <a:pPr marL="0" marR="40233" lvl="0" indent="0" defTabSz="1158727">
              <a:lnSpc>
                <a:spcPct val="90000"/>
              </a:lnSpc>
              <a:spcBef>
                <a:spcPts val="700"/>
              </a:spcBef>
              <a:buSzTx/>
              <a:buNone/>
              <a:defRPr sz="1800"/>
            </a:pPr>
            <a:r>
              <a:rPr sz="3564">
                <a:uFill>
                  <a:solidFill/>
                </a:uFill>
                <a:latin typeface="Arial"/>
                <a:ea typeface="Arial"/>
                <a:cs typeface="Arial"/>
                <a:sym typeface="Arial"/>
              </a:rPr>
              <a:t>Strong landlords and weak urban merchants can lead to Fascism</a:t>
            </a:r>
          </a:p>
          <a:p>
            <a:pPr marL="0" marR="40233" lvl="0" indent="0" defTabSz="1158727">
              <a:lnSpc>
                <a:spcPct val="90000"/>
              </a:lnSpc>
              <a:spcBef>
                <a:spcPts val="700"/>
              </a:spcBef>
              <a:buSzTx/>
              <a:buNone/>
              <a:defRPr sz="1800"/>
            </a:pPr>
            <a:r>
              <a:rPr sz="3564">
                <a:uFill>
                  <a:solidFill/>
                </a:uFill>
                <a:latin typeface="Arial"/>
                <a:ea typeface="Arial"/>
                <a:cs typeface="Arial"/>
                <a:sym typeface="Arial"/>
              </a:rPr>
              <a:t>Weak landlords and weak urban merchants can lead to Communism.</a:t>
            </a:r>
          </a:p>
          <a:p>
            <a:pPr marL="0" marR="40233" lvl="0" indent="0" defTabSz="1158727">
              <a:lnSpc>
                <a:spcPct val="90000"/>
              </a:lnSpc>
              <a:spcBef>
                <a:spcPts val="700"/>
              </a:spcBef>
              <a:buSzTx/>
              <a:buNone/>
              <a:defRPr sz="1800"/>
            </a:pPr>
            <a:r>
              <a:rPr sz="3564">
                <a:uFill>
                  <a:solidFill/>
                </a:uFill>
                <a:latin typeface="Arial"/>
                <a:ea typeface="Arial"/>
                <a:cs typeface="Arial"/>
                <a:sym typeface="Arial"/>
              </a:rPr>
              <a:t>Weak landlords and  strong urban merchants can lead to democracy. </a:t>
            </a:r>
          </a:p>
          <a:p>
            <a:pPr marL="0" marR="40233" lvl="0" indent="0" defTabSz="1158727">
              <a:lnSpc>
                <a:spcPct val="90000"/>
              </a:lnSpc>
              <a:spcBef>
                <a:spcPts val="700"/>
              </a:spcBef>
              <a:buSzTx/>
              <a:buNone/>
              <a:defRPr sz="1800"/>
            </a:pPr>
            <a:r>
              <a:rPr sz="3564">
                <a:uFill>
                  <a:solidFill/>
                </a:uFill>
                <a:latin typeface="Arial"/>
                <a:ea typeface="Arial"/>
                <a:cs typeface="Arial"/>
                <a:sym typeface="Arial"/>
              </a:rPr>
              <a:t>What role does civil society play? (Civil society refers to voluntary non-kinship organizations operating independently of the state)</a:t>
            </a:r>
          </a:p>
        </p:txBody>
      </p:sp>
    </p:spTree>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lvl1pPr marL="40639" marR="40639" defTabSz="1170432">
              <a:defRPr sz="5600">
                <a:uFill>
                  <a:solidFill/>
                </a:uFill>
                <a:latin typeface="Arial"/>
                <a:ea typeface="Arial"/>
                <a:cs typeface="Arial"/>
                <a:sym typeface="Arial"/>
              </a:defRPr>
            </a:lvl1pPr>
          </a:lstStyle>
          <a:p>
            <a:pPr lvl="0">
              <a:defRPr sz="1800">
                <a:uFillTx/>
              </a:defRPr>
            </a:pPr>
            <a:r>
              <a:rPr sz="5600">
                <a:uFill>
                  <a:solidFill/>
                </a:uFill>
              </a:rPr>
              <a:t>The DPRK’s first decade</a:t>
            </a:r>
          </a:p>
        </p:txBody>
      </p:sp>
      <p:sp>
        <p:nvSpPr>
          <p:cNvPr id="57" name="Shape 57"/>
          <p:cNvSpPr>
            <a:spLocks noGrp="1"/>
          </p:cNvSpPr>
          <p:nvPr>
            <p:ph type="body" idx="1"/>
          </p:nvPr>
        </p:nvSpPr>
        <p:spPr>
          <a:prstGeom prst="rect">
            <a:avLst/>
          </a:prstGeom>
        </p:spPr>
        <p:txBody>
          <a:bodyPr/>
          <a:lstStyle/>
          <a:p>
            <a:pPr marL="0" marR="40639" lvl="0" indent="0" defTabSz="1170432">
              <a:spcBef>
                <a:spcPts val="700"/>
              </a:spcBef>
              <a:buSzTx/>
              <a:buNone/>
              <a:defRPr sz="1800"/>
            </a:pPr>
            <a:r>
              <a:rPr sz="3600">
                <a:uFill>
                  <a:solidFill/>
                </a:uFill>
                <a:latin typeface="Arial"/>
                <a:ea typeface="Arial"/>
                <a:cs typeface="Arial"/>
                <a:sym typeface="Arial"/>
              </a:rPr>
              <a:t>The Democratic People’s Republic of Korea</a:t>
            </a:r>
          </a:p>
          <a:p>
            <a:pPr marL="0" marR="40639" lvl="0" indent="0" defTabSz="1170432">
              <a:spcBef>
                <a:spcPts val="700"/>
              </a:spcBef>
              <a:buSzTx/>
              <a:buNone/>
              <a:defRPr sz="1800"/>
            </a:pPr>
            <a:r>
              <a:rPr sz="3600">
                <a:uFill>
                  <a:solidFill/>
                </a:uFill>
                <a:latin typeface="Arial"/>
                <a:ea typeface="Arial"/>
                <a:cs typeface="Arial"/>
                <a:sym typeface="Arial"/>
              </a:rPr>
              <a:t>Rapid Recovery from the War</a:t>
            </a:r>
          </a:p>
          <a:p>
            <a:pPr marL="0" marR="40639" lvl="0" indent="0" defTabSz="1170432">
              <a:spcBef>
                <a:spcPts val="700"/>
              </a:spcBef>
              <a:buSzTx/>
              <a:buNone/>
              <a:defRPr sz="1800"/>
            </a:pPr>
            <a:r>
              <a:rPr sz="3600">
                <a:uFill>
                  <a:solidFill/>
                </a:uFill>
                <a:latin typeface="Arial"/>
                <a:ea typeface="Arial"/>
                <a:cs typeface="Arial"/>
                <a:sym typeface="Arial"/>
              </a:rPr>
              <a:t>Land  reform before the war</a:t>
            </a:r>
          </a:p>
          <a:p>
            <a:pPr marL="0" marR="40639" lvl="0" indent="0" defTabSz="1170432">
              <a:spcBef>
                <a:spcPts val="700"/>
              </a:spcBef>
              <a:buSzTx/>
              <a:buNone/>
              <a:defRPr sz="1800"/>
            </a:pPr>
            <a:r>
              <a:rPr sz="3600">
                <a:uFill>
                  <a:solidFill/>
                </a:uFill>
                <a:latin typeface="Arial"/>
                <a:ea typeface="Arial"/>
                <a:cs typeface="Arial"/>
                <a:sym typeface="Arial"/>
              </a:rPr>
              <a:t>Collectivization after the war.</a:t>
            </a:r>
          </a:p>
          <a:p>
            <a:pPr marL="383540" marR="40639" lvl="0" indent="-342900" defTabSz="1170432">
              <a:spcBef>
                <a:spcPts val="700"/>
              </a:spcBef>
              <a:buSzTx/>
              <a:buNone/>
              <a:defRPr sz="1800"/>
            </a:pPr>
            <a:r>
              <a:rPr sz="3600">
                <a:uFill>
                  <a:solidFill/>
                </a:uFill>
                <a:latin typeface="Arial"/>
                <a:ea typeface="Arial"/>
                <a:cs typeface="Arial"/>
                <a:sym typeface="Arial"/>
              </a:rPr>
              <a:t>Why did the DPRK collectivize? </a:t>
            </a:r>
          </a:p>
          <a:p>
            <a:pPr marL="383540" marR="40639" lvl="0" indent="-342900" defTabSz="1170432">
              <a:spcBef>
                <a:spcPts val="700"/>
              </a:spcBef>
              <a:buSzTx/>
              <a:buNone/>
              <a:defRPr sz="1800"/>
            </a:pPr>
            <a:r>
              <a:rPr sz="3600">
                <a:uFill>
                  <a:solidFill/>
                </a:uFill>
                <a:latin typeface="Arial"/>
                <a:ea typeface="Arial"/>
                <a:cs typeface="Arial"/>
                <a:sym typeface="Arial"/>
              </a:rPr>
              <a:t>shortage of labour and capital. (economies of scale) </a:t>
            </a:r>
          </a:p>
          <a:p>
            <a:pPr marL="0" marR="40639" lvl="0" indent="0" defTabSz="1170432">
              <a:spcBef>
                <a:spcPts val="700"/>
              </a:spcBef>
              <a:buSzTx/>
              <a:buNone/>
              <a:defRPr sz="1800"/>
            </a:pPr>
            <a:r>
              <a:rPr sz="3600">
                <a:uFill>
                  <a:solidFill/>
                </a:uFill>
                <a:latin typeface="Arial"/>
                <a:ea typeface="Arial"/>
                <a:cs typeface="Arial"/>
                <a:sym typeface="Arial"/>
              </a:rPr>
              <a:t>Industrial development</a:t>
            </a:r>
          </a:p>
          <a:p>
            <a:pPr marL="383540" marR="40639" lvl="0" indent="-342900" defTabSz="1170432">
              <a:spcBef>
                <a:spcPts val="700"/>
              </a:spcBef>
              <a:buSzTx/>
              <a:buNone/>
              <a:defRPr sz="1800"/>
            </a:pPr>
            <a:r>
              <a:rPr sz="3600">
                <a:uFill>
                  <a:solidFill/>
                </a:uFill>
                <a:latin typeface="Arial"/>
                <a:ea typeface="Arial"/>
                <a:cs typeface="Arial"/>
                <a:sym typeface="Arial"/>
              </a:rPr>
              <a:t>Emphasis on heavy industry, not consumer goods. </a:t>
            </a:r>
          </a:p>
          <a:p>
            <a:pPr marL="383540" marR="40639" lvl="0" indent="-342900" defTabSz="1170432">
              <a:spcBef>
                <a:spcPts val="700"/>
              </a:spcBef>
              <a:buSzTx/>
              <a:buNone/>
              <a:defRPr sz="1800"/>
            </a:pPr>
            <a:r>
              <a:rPr sz="3600">
                <a:uFill>
                  <a:solidFill/>
                </a:uFill>
                <a:latin typeface="Arial"/>
                <a:ea typeface="Arial"/>
                <a:cs typeface="Arial"/>
                <a:sym typeface="Arial"/>
              </a:rPr>
              <a:t>Both ideological and monetary incentives.</a:t>
            </a:r>
          </a:p>
          <a:p>
            <a:pPr marL="383540" marR="40639" lvl="0" indent="-342900" defTabSz="1170432">
              <a:spcBef>
                <a:spcPts val="700"/>
              </a:spcBef>
              <a:buSzTx/>
              <a:buNone/>
              <a:defRPr sz="1800"/>
            </a:pPr>
            <a:r>
              <a:rPr sz="3600">
                <a:uFill>
                  <a:solidFill/>
                </a:uFill>
                <a:latin typeface="Arial"/>
                <a:ea typeface="Arial"/>
                <a:cs typeface="Arial"/>
                <a:sym typeface="Arial"/>
              </a:rPr>
              <a:t> Both Red and Expert.</a:t>
            </a:r>
          </a:p>
        </p:txBody>
      </p:sp>
    </p:spTree>
  </p:cSld>
  <p:clrMapOvr>
    <a:masterClrMapping/>
  </p:clrMapOvr>
  <p:transition xmlns:p14="http://schemas.microsoft.com/office/powerpoint/2010/mai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826</Words>
  <Application>Microsoft Macintosh PowerPoint</Application>
  <PresentationFormat>Custom</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vt:lpstr>
      <vt:lpstr>The Korea War and its aftermath</vt:lpstr>
      <vt:lpstr>Review</vt:lpstr>
      <vt:lpstr>The Korean War</vt:lpstr>
      <vt:lpstr>Full-scale war</vt:lpstr>
      <vt:lpstr>Atrocities on both sides</vt:lpstr>
      <vt:lpstr>The repatriation issue</vt:lpstr>
      <vt:lpstr>Discussion</vt:lpstr>
      <vt:lpstr>Different Paths</vt:lpstr>
      <vt:lpstr>The DPRK’s first decade</vt:lpstr>
      <vt:lpstr>Kim Il Sung becomes  Supreme Leader</vt:lpstr>
      <vt:lpstr> Chuch’e (Juche)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Korea War and its aftermath</dc:title>
  <cp:lastModifiedBy>Reviewer Baker</cp:lastModifiedBy>
  <cp:revision>1</cp:revision>
  <dcterms:modified xsi:type="dcterms:W3CDTF">2014-10-29T18:44:54Z</dcterms:modified>
</cp:coreProperties>
</file>